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88" r:id="rId5"/>
  </p:sldMasterIdLst>
  <p:notesMasterIdLst>
    <p:notesMasterId r:id="rId97"/>
  </p:notesMasterIdLst>
  <p:handoutMasterIdLst>
    <p:handoutMasterId r:id="rId98"/>
  </p:handoutMasterIdLst>
  <p:sldIdLst>
    <p:sldId id="467" r:id="rId6"/>
    <p:sldId id="313" r:id="rId7"/>
    <p:sldId id="315" r:id="rId8"/>
    <p:sldId id="468" r:id="rId9"/>
    <p:sldId id="469" r:id="rId10"/>
    <p:sldId id="470" r:id="rId11"/>
    <p:sldId id="316" r:id="rId12"/>
    <p:sldId id="380" r:id="rId13"/>
    <p:sldId id="381" r:id="rId14"/>
    <p:sldId id="317" r:id="rId15"/>
    <p:sldId id="318" r:id="rId16"/>
    <p:sldId id="319" r:id="rId17"/>
    <p:sldId id="320" r:id="rId18"/>
    <p:sldId id="321" r:id="rId19"/>
    <p:sldId id="322" r:id="rId20"/>
    <p:sldId id="458" r:id="rId21"/>
    <p:sldId id="382" r:id="rId22"/>
    <p:sldId id="324" r:id="rId23"/>
    <p:sldId id="383" r:id="rId24"/>
    <p:sldId id="384" r:id="rId25"/>
    <p:sldId id="325" r:id="rId26"/>
    <p:sldId id="326" r:id="rId27"/>
    <p:sldId id="327" r:id="rId28"/>
    <p:sldId id="385" r:id="rId29"/>
    <p:sldId id="329" r:id="rId30"/>
    <p:sldId id="386" r:id="rId31"/>
    <p:sldId id="387" r:id="rId32"/>
    <p:sldId id="388" r:id="rId33"/>
    <p:sldId id="389" r:id="rId34"/>
    <p:sldId id="390" r:id="rId35"/>
    <p:sldId id="391" r:id="rId36"/>
    <p:sldId id="442" r:id="rId37"/>
    <p:sldId id="392" r:id="rId38"/>
    <p:sldId id="330" r:id="rId39"/>
    <p:sldId id="393" r:id="rId40"/>
    <p:sldId id="331" r:id="rId41"/>
    <p:sldId id="394" r:id="rId42"/>
    <p:sldId id="395" r:id="rId43"/>
    <p:sldId id="396" r:id="rId44"/>
    <p:sldId id="397" r:id="rId45"/>
    <p:sldId id="398" r:id="rId46"/>
    <p:sldId id="332" r:id="rId47"/>
    <p:sldId id="399" r:id="rId48"/>
    <p:sldId id="400" r:id="rId49"/>
    <p:sldId id="333" r:id="rId50"/>
    <p:sldId id="334" r:id="rId51"/>
    <p:sldId id="471" r:id="rId52"/>
    <p:sldId id="473" r:id="rId53"/>
    <p:sldId id="401" r:id="rId54"/>
    <p:sldId id="474" r:id="rId55"/>
    <p:sldId id="402" r:id="rId56"/>
    <p:sldId id="475" r:id="rId57"/>
    <p:sldId id="403" r:id="rId58"/>
    <p:sldId id="443" r:id="rId59"/>
    <p:sldId id="445" r:id="rId60"/>
    <p:sldId id="431" r:id="rId61"/>
    <p:sldId id="432" r:id="rId62"/>
    <p:sldId id="433" r:id="rId63"/>
    <p:sldId id="434" r:id="rId64"/>
    <p:sldId id="411" r:id="rId65"/>
    <p:sldId id="412" r:id="rId66"/>
    <p:sldId id="413" r:id="rId67"/>
    <p:sldId id="414" r:id="rId68"/>
    <p:sldId id="446" r:id="rId69"/>
    <p:sldId id="483" r:id="rId70"/>
    <p:sldId id="435" r:id="rId71"/>
    <p:sldId id="449" r:id="rId72"/>
    <p:sldId id="450" r:id="rId73"/>
    <p:sldId id="452" r:id="rId74"/>
    <p:sldId id="451" r:id="rId75"/>
    <p:sldId id="416" r:id="rId76"/>
    <p:sldId id="477" r:id="rId77"/>
    <p:sldId id="478" r:id="rId78"/>
    <p:sldId id="484" r:id="rId79"/>
    <p:sldId id="480" r:id="rId80"/>
    <p:sldId id="417" r:id="rId81"/>
    <p:sldId id="418" r:id="rId82"/>
    <p:sldId id="436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47" r:id="rId91"/>
    <p:sldId id="427" r:id="rId92"/>
    <p:sldId id="437" r:id="rId93"/>
    <p:sldId id="438" r:id="rId94"/>
    <p:sldId id="439" r:id="rId95"/>
    <p:sldId id="312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59" autoAdjust="0"/>
    <p:restoredTop sz="95545" autoAdjust="0"/>
  </p:normalViewPr>
  <p:slideViewPr>
    <p:cSldViewPr>
      <p:cViewPr>
        <p:scale>
          <a:sx n="109" d="100"/>
          <a:sy n="109" d="100"/>
        </p:scale>
        <p:origin x="936" y="16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viewProps" Target="viewProps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25902-0FFF-4A41-933A-EEBC09D0F0E2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08A57C14-373F-478D-8C22-C3C6E27CF853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Объявление переменных и присваивание значений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560A1F30-EBB6-4004-B13C-8420AAF9E3F0}" type="parTrans" cxnId="{15098E37-14DF-40BB-96F5-E744463DE96A}">
      <dgm:prSet/>
      <dgm:spPr/>
      <dgm:t>
        <a:bodyPr/>
        <a:lstStyle/>
        <a:p>
          <a:endParaRPr lang="ru-RU"/>
        </a:p>
      </dgm:t>
    </dgm:pt>
    <dgm:pt modelId="{4D620F69-B52E-409F-B52F-0A03EA955549}" type="sibTrans" cxnId="{15098E37-14DF-40BB-96F5-E744463DE96A}">
      <dgm:prSet/>
      <dgm:spPr/>
      <dgm:t>
        <a:bodyPr/>
        <a:lstStyle/>
        <a:p>
          <a:endParaRPr lang="ru-RU"/>
        </a:p>
      </dgm:t>
    </dgm:pt>
    <dgm:pt modelId="{DB4DC096-1213-4F95-800F-03F2D574E05B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Использование выражений и операций в языке С#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49DF1457-AD32-4C95-A04D-C957D252E418}" type="parTrans" cxnId="{A5711170-0C38-4AB4-9970-279F5A966011}">
      <dgm:prSet/>
      <dgm:spPr/>
      <dgm:t>
        <a:bodyPr/>
        <a:lstStyle/>
        <a:p>
          <a:endParaRPr lang="ru-RU"/>
        </a:p>
      </dgm:t>
    </dgm:pt>
    <dgm:pt modelId="{EEBE0BEE-E2DD-42AD-9B11-B2E6F14C5CE8}" type="sibTrans" cxnId="{A5711170-0C38-4AB4-9970-279F5A966011}">
      <dgm:prSet/>
      <dgm:spPr/>
      <dgm:t>
        <a:bodyPr/>
        <a:lstStyle/>
        <a:p>
          <a:endParaRPr lang="ru-RU"/>
        </a:p>
      </dgm:t>
    </dgm:pt>
    <dgm:pt modelId="{F63F3BEB-7A8D-4F9F-8C4D-BC547296CED5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выбора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6EF47886-D9DC-4096-8755-950252FBA597}" type="parTrans" cxnId="{E0304998-A7A6-4020-94B7-33DC6C519DD4}">
      <dgm:prSet/>
      <dgm:spPr/>
      <dgm:t>
        <a:bodyPr/>
        <a:lstStyle/>
        <a:p>
          <a:endParaRPr lang="ru-RU"/>
        </a:p>
      </dgm:t>
    </dgm:pt>
    <dgm:pt modelId="{BE4B7A6D-F62D-4417-875E-4C5234164E18}" type="sibTrans" cxnId="{E0304998-A7A6-4020-94B7-33DC6C519DD4}">
      <dgm:prSet/>
      <dgm:spPr/>
      <dgm:t>
        <a:bodyPr/>
        <a:lstStyle/>
        <a:p>
          <a:endParaRPr lang="ru-RU"/>
        </a:p>
      </dgm:t>
    </dgm:pt>
    <dgm:pt modelId="{08DA021C-5C94-49E1-A5C5-7E211C7AA41A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цикла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92170D0E-AFD5-4A61-A447-63C19D8C8263}" type="parTrans" cxnId="{DAB26B56-DD2C-44C9-8CA4-A55020A3FACD}">
      <dgm:prSet/>
      <dgm:spPr/>
      <dgm:t>
        <a:bodyPr/>
        <a:lstStyle/>
        <a:p>
          <a:endParaRPr lang="ru-RU"/>
        </a:p>
      </dgm:t>
    </dgm:pt>
    <dgm:pt modelId="{9F65A53B-0A84-42B9-A03C-8EBBA8B7E2D4}" type="sibTrans" cxnId="{DAB26B56-DD2C-44C9-8CA4-A55020A3FACD}">
      <dgm:prSet/>
      <dgm:spPr/>
      <dgm:t>
        <a:bodyPr/>
        <a:lstStyle/>
        <a:p>
          <a:endParaRPr lang="ru-RU"/>
        </a:p>
      </dgm:t>
    </dgm:pt>
    <dgm:pt modelId="{D80E2D40-2836-4FBE-AD17-EA369C5B16B5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sz="1800" noProof="0" dirty="0" smtClean="0">
              <a:latin typeface="Calibri" charset="0"/>
              <a:ea typeface="Calibri" charset="0"/>
              <a:cs typeface="Calibri" charset="0"/>
            </a:rPr>
            <a:t>Создание и использование массивов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46A31C36-61A7-42B0-B8C2-109BC0E46D27}" type="parTrans" cxnId="{AB245632-7188-4D7D-91F3-F488D00AE46D}">
      <dgm:prSet/>
      <dgm:spPr/>
      <dgm:t>
        <a:bodyPr/>
        <a:lstStyle/>
        <a:p>
          <a:endParaRPr lang="ru-RU"/>
        </a:p>
      </dgm:t>
    </dgm:pt>
    <dgm:pt modelId="{DD5EA981-82FC-48CA-8B74-5B1A0E3135B7}" type="sibTrans" cxnId="{AB245632-7188-4D7D-91F3-F488D00AE46D}">
      <dgm:prSet/>
      <dgm:spPr/>
      <dgm:t>
        <a:bodyPr/>
        <a:lstStyle/>
        <a:p>
          <a:endParaRPr lang="ru-RU"/>
        </a:p>
      </dgm:t>
    </dgm:pt>
    <dgm:pt modelId="{257FE9F4-88A2-4268-9808-F0C4F0A2B125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1800" dirty="0" smtClean="0">
              <a:latin typeface="Calibri" charset="0"/>
              <a:ea typeface="Calibri" charset="0"/>
              <a:cs typeface="Calibri" charset="0"/>
            </a:rPr>
            <a:t>Строки, символы и работа с текстом</a:t>
          </a:r>
          <a:endParaRPr lang="ru-RU" sz="1800" noProof="0" dirty="0">
            <a:latin typeface="Calibri" charset="0"/>
            <a:ea typeface="Calibri" charset="0"/>
            <a:cs typeface="Calibri" charset="0"/>
          </a:endParaRPr>
        </a:p>
      </dgm:t>
    </dgm:pt>
    <dgm:pt modelId="{F07217F7-E0FF-4AA5-90CA-98CB923F1969}" type="parTrans" cxnId="{FAFA116B-2E49-4E18-AF0B-5C0F2C1FC8C2}">
      <dgm:prSet/>
      <dgm:spPr/>
      <dgm:t>
        <a:bodyPr/>
        <a:lstStyle/>
        <a:p>
          <a:endParaRPr lang="ru-RU"/>
        </a:p>
      </dgm:t>
    </dgm:pt>
    <dgm:pt modelId="{83548E94-18BB-4A6F-A7E5-6C85077E90F6}" type="sibTrans" cxnId="{FAFA116B-2E49-4E18-AF0B-5C0F2C1FC8C2}">
      <dgm:prSet/>
      <dgm:spPr/>
      <dgm:t>
        <a:bodyPr/>
        <a:lstStyle/>
        <a:p>
          <a:endParaRPr lang="ru-RU"/>
        </a:p>
      </dgm:t>
    </dgm:pt>
    <dgm:pt modelId="{DCF0545C-F7EE-4758-9EE9-A2ED7EEEDDD3}" type="pres">
      <dgm:prSet presAssocID="{B6B25902-0FFF-4A41-933A-EEBC09D0F0E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94F70CE-7FBE-48AD-BB21-FF63A93037F4}" type="pres">
      <dgm:prSet presAssocID="{08A57C14-373F-478D-8C22-C3C6E27CF853}" presName="parentLin" presStyleCnt="0"/>
      <dgm:spPr/>
      <dgm:t>
        <a:bodyPr/>
        <a:lstStyle/>
        <a:p>
          <a:endParaRPr lang="ru-RU"/>
        </a:p>
      </dgm:t>
    </dgm:pt>
    <dgm:pt modelId="{952C7F78-26EE-46FF-99A3-F85F51B206DB}" type="pres">
      <dgm:prSet presAssocID="{08A57C14-373F-478D-8C22-C3C6E27CF853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F78ECAB9-E6B1-44D1-8F87-465FF8050D3F}" type="pres">
      <dgm:prSet presAssocID="{08A57C14-373F-478D-8C22-C3C6E27CF853}" presName="parentText" presStyleLbl="node1" presStyleIdx="0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6AF1E8-8611-4D95-A84F-2C94740C27B4}" type="pres">
      <dgm:prSet presAssocID="{08A57C14-373F-478D-8C22-C3C6E27CF853}" presName="negativeSpace" presStyleCnt="0"/>
      <dgm:spPr/>
      <dgm:t>
        <a:bodyPr/>
        <a:lstStyle/>
        <a:p>
          <a:endParaRPr lang="ru-RU"/>
        </a:p>
      </dgm:t>
    </dgm:pt>
    <dgm:pt modelId="{2A39FDDB-C821-4250-A913-A73B9328A820}" type="pres">
      <dgm:prSet presAssocID="{08A57C14-373F-478D-8C22-C3C6E27CF853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B040D9-C5BD-48F7-9346-E2069A4C2AE5}" type="pres">
      <dgm:prSet presAssocID="{4D620F69-B52E-409F-B52F-0A03EA955549}" presName="spaceBetweenRectangles" presStyleCnt="0"/>
      <dgm:spPr/>
      <dgm:t>
        <a:bodyPr/>
        <a:lstStyle/>
        <a:p>
          <a:endParaRPr lang="ru-RU"/>
        </a:p>
      </dgm:t>
    </dgm:pt>
    <dgm:pt modelId="{F0F19714-7D16-44BF-A795-A87D757971E5}" type="pres">
      <dgm:prSet presAssocID="{DB4DC096-1213-4F95-800F-03F2D574E05B}" presName="parentLin" presStyleCnt="0"/>
      <dgm:spPr/>
      <dgm:t>
        <a:bodyPr/>
        <a:lstStyle/>
        <a:p>
          <a:endParaRPr lang="ru-RU"/>
        </a:p>
      </dgm:t>
    </dgm:pt>
    <dgm:pt modelId="{0C014B2B-2E6E-481F-9329-B066F05D109B}" type="pres">
      <dgm:prSet presAssocID="{DB4DC096-1213-4F95-800F-03F2D574E05B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6B02AF82-EA65-405E-B295-36F710F4DCB7}" type="pres">
      <dgm:prSet presAssocID="{DB4DC096-1213-4F95-800F-03F2D574E05B}" presName="parentText" presStyleLbl="node1" presStyleIdx="1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DFFF4D-2010-4085-8808-C2D3B1CBC905}" type="pres">
      <dgm:prSet presAssocID="{DB4DC096-1213-4F95-800F-03F2D574E05B}" presName="negativeSpace" presStyleCnt="0"/>
      <dgm:spPr/>
      <dgm:t>
        <a:bodyPr/>
        <a:lstStyle/>
        <a:p>
          <a:endParaRPr lang="ru-RU"/>
        </a:p>
      </dgm:t>
    </dgm:pt>
    <dgm:pt modelId="{CF83CDD2-9FC0-4D1E-9409-8B07D5A9A5BC}" type="pres">
      <dgm:prSet presAssocID="{DB4DC096-1213-4F95-800F-03F2D574E05B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11E330-B220-4EC3-91BE-56D077AAB66A}" type="pres">
      <dgm:prSet presAssocID="{EEBE0BEE-E2DD-42AD-9B11-B2E6F14C5CE8}" presName="spaceBetweenRectangles" presStyleCnt="0"/>
      <dgm:spPr/>
      <dgm:t>
        <a:bodyPr/>
        <a:lstStyle/>
        <a:p>
          <a:endParaRPr lang="ru-RU"/>
        </a:p>
      </dgm:t>
    </dgm:pt>
    <dgm:pt modelId="{3707FC79-3EB9-4F7C-9A18-10DCDB4ECC4D}" type="pres">
      <dgm:prSet presAssocID="{F63F3BEB-7A8D-4F9F-8C4D-BC547296CED5}" presName="parentLin" presStyleCnt="0"/>
      <dgm:spPr/>
      <dgm:t>
        <a:bodyPr/>
        <a:lstStyle/>
        <a:p>
          <a:endParaRPr lang="ru-RU"/>
        </a:p>
      </dgm:t>
    </dgm:pt>
    <dgm:pt modelId="{7AC08288-C274-49D5-8E9C-605197504EF8}" type="pres">
      <dgm:prSet presAssocID="{F63F3BEB-7A8D-4F9F-8C4D-BC547296CED5}" presName="parentLeftMargin" presStyleLbl="node1" presStyleIdx="1" presStyleCnt="6"/>
      <dgm:spPr/>
      <dgm:t>
        <a:bodyPr/>
        <a:lstStyle/>
        <a:p>
          <a:endParaRPr lang="ru-RU"/>
        </a:p>
      </dgm:t>
    </dgm:pt>
    <dgm:pt modelId="{562D19F9-93C8-45A1-B113-35883F2E1360}" type="pres">
      <dgm:prSet presAssocID="{F63F3BEB-7A8D-4F9F-8C4D-BC547296CED5}" presName="parentText" presStyleLbl="node1" presStyleIdx="2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53E802-FBDD-45A5-9EC7-50A189BE3864}" type="pres">
      <dgm:prSet presAssocID="{F63F3BEB-7A8D-4F9F-8C4D-BC547296CED5}" presName="negativeSpace" presStyleCnt="0"/>
      <dgm:spPr/>
      <dgm:t>
        <a:bodyPr/>
        <a:lstStyle/>
        <a:p>
          <a:endParaRPr lang="ru-RU"/>
        </a:p>
      </dgm:t>
    </dgm:pt>
    <dgm:pt modelId="{868AA95A-A8CC-49A4-8C1B-B26631FC4C06}" type="pres">
      <dgm:prSet presAssocID="{F63F3BEB-7A8D-4F9F-8C4D-BC547296CED5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CAF442-D9BF-4BCF-A3CF-74389BA06817}" type="pres">
      <dgm:prSet presAssocID="{BE4B7A6D-F62D-4417-875E-4C5234164E18}" presName="spaceBetweenRectangles" presStyleCnt="0"/>
      <dgm:spPr/>
      <dgm:t>
        <a:bodyPr/>
        <a:lstStyle/>
        <a:p>
          <a:endParaRPr lang="ru-RU"/>
        </a:p>
      </dgm:t>
    </dgm:pt>
    <dgm:pt modelId="{99A57023-7D6A-472A-B1A0-C16DF2417D6B}" type="pres">
      <dgm:prSet presAssocID="{08DA021C-5C94-49E1-A5C5-7E211C7AA41A}" presName="parentLin" presStyleCnt="0"/>
      <dgm:spPr/>
      <dgm:t>
        <a:bodyPr/>
        <a:lstStyle/>
        <a:p>
          <a:endParaRPr lang="ru-RU"/>
        </a:p>
      </dgm:t>
    </dgm:pt>
    <dgm:pt modelId="{0F87C3DE-59EE-4A2A-AB7A-8DBE82AA4FA1}" type="pres">
      <dgm:prSet presAssocID="{08DA021C-5C94-49E1-A5C5-7E211C7AA41A}" presName="parentLeftMargin" presStyleLbl="node1" presStyleIdx="2" presStyleCnt="6"/>
      <dgm:spPr/>
      <dgm:t>
        <a:bodyPr/>
        <a:lstStyle/>
        <a:p>
          <a:endParaRPr lang="ru-RU"/>
        </a:p>
      </dgm:t>
    </dgm:pt>
    <dgm:pt modelId="{7D827481-005F-47C7-BFC6-C52DF905EA2A}" type="pres">
      <dgm:prSet presAssocID="{08DA021C-5C94-49E1-A5C5-7E211C7AA41A}" presName="parentText" presStyleLbl="node1" presStyleIdx="3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99B0DE-80EF-4AEA-8DA8-80071B7C9AF3}" type="pres">
      <dgm:prSet presAssocID="{08DA021C-5C94-49E1-A5C5-7E211C7AA41A}" presName="negativeSpace" presStyleCnt="0"/>
      <dgm:spPr/>
      <dgm:t>
        <a:bodyPr/>
        <a:lstStyle/>
        <a:p>
          <a:endParaRPr lang="ru-RU"/>
        </a:p>
      </dgm:t>
    </dgm:pt>
    <dgm:pt modelId="{BE999F72-33E2-42D5-BF45-0AB1499F7093}" type="pres">
      <dgm:prSet presAssocID="{08DA021C-5C94-49E1-A5C5-7E211C7AA41A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8AE675-7431-410C-BBFF-ECA16E232C6F}" type="pres">
      <dgm:prSet presAssocID="{9F65A53B-0A84-42B9-A03C-8EBBA8B7E2D4}" presName="spaceBetweenRectangles" presStyleCnt="0"/>
      <dgm:spPr/>
      <dgm:t>
        <a:bodyPr/>
        <a:lstStyle/>
        <a:p>
          <a:endParaRPr lang="ru-RU"/>
        </a:p>
      </dgm:t>
    </dgm:pt>
    <dgm:pt modelId="{DCEFAD2B-7AB7-4132-BF75-4DA21D97629F}" type="pres">
      <dgm:prSet presAssocID="{D80E2D40-2836-4FBE-AD17-EA369C5B16B5}" presName="parentLin" presStyleCnt="0"/>
      <dgm:spPr/>
      <dgm:t>
        <a:bodyPr/>
        <a:lstStyle/>
        <a:p>
          <a:endParaRPr lang="ru-RU"/>
        </a:p>
      </dgm:t>
    </dgm:pt>
    <dgm:pt modelId="{14E22A8E-708C-4519-BF39-793F1768C338}" type="pres">
      <dgm:prSet presAssocID="{D80E2D40-2836-4FBE-AD17-EA369C5B16B5}" presName="parentLeftMargin" presStyleLbl="node1" presStyleIdx="3" presStyleCnt="6"/>
      <dgm:spPr/>
      <dgm:t>
        <a:bodyPr/>
        <a:lstStyle/>
        <a:p>
          <a:endParaRPr lang="ru-RU"/>
        </a:p>
      </dgm:t>
    </dgm:pt>
    <dgm:pt modelId="{DADF6CB6-2BD7-4214-9485-142EA5E8FF56}" type="pres">
      <dgm:prSet presAssocID="{D80E2D40-2836-4FBE-AD17-EA369C5B16B5}" presName="parentText" presStyleLbl="node1" presStyleIdx="4" presStyleCnt="6" custScaleX="122857" custScaleY="845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F09ED1-F68C-48F2-87BD-17F78FD59701}" type="pres">
      <dgm:prSet presAssocID="{D80E2D40-2836-4FBE-AD17-EA369C5B16B5}" presName="negativeSpace" presStyleCnt="0"/>
      <dgm:spPr/>
      <dgm:t>
        <a:bodyPr/>
        <a:lstStyle/>
        <a:p>
          <a:endParaRPr lang="ru-RU"/>
        </a:p>
      </dgm:t>
    </dgm:pt>
    <dgm:pt modelId="{238189AD-882A-40BC-AD4E-3EE701EF9A2D}" type="pres">
      <dgm:prSet presAssocID="{D80E2D40-2836-4FBE-AD17-EA369C5B16B5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8DDA53-2E53-4146-BDF9-5C5C1B1529F4}" type="pres">
      <dgm:prSet presAssocID="{DD5EA981-82FC-48CA-8B74-5B1A0E3135B7}" presName="spaceBetweenRectangles" presStyleCnt="0"/>
      <dgm:spPr/>
      <dgm:t>
        <a:bodyPr/>
        <a:lstStyle/>
        <a:p>
          <a:endParaRPr lang="ru-RU"/>
        </a:p>
      </dgm:t>
    </dgm:pt>
    <dgm:pt modelId="{29053433-85D3-44F7-86D0-976E1E2EC525}" type="pres">
      <dgm:prSet presAssocID="{257FE9F4-88A2-4268-9808-F0C4F0A2B125}" presName="parentLin" presStyleCnt="0"/>
      <dgm:spPr/>
      <dgm:t>
        <a:bodyPr/>
        <a:lstStyle/>
        <a:p>
          <a:endParaRPr lang="ru-RU"/>
        </a:p>
      </dgm:t>
    </dgm:pt>
    <dgm:pt modelId="{FD6FDF60-0F76-4783-B823-CDB3958F5F69}" type="pres">
      <dgm:prSet presAssocID="{257FE9F4-88A2-4268-9808-F0C4F0A2B125}" presName="parentLeftMargin" presStyleLbl="node1" presStyleIdx="4" presStyleCnt="6"/>
      <dgm:spPr/>
      <dgm:t>
        <a:bodyPr/>
        <a:lstStyle/>
        <a:p>
          <a:endParaRPr lang="ru-RU"/>
        </a:p>
      </dgm:t>
    </dgm:pt>
    <dgm:pt modelId="{99374126-565B-4ABA-AF3E-EFC660BFAA2B}" type="pres">
      <dgm:prSet presAssocID="{257FE9F4-88A2-4268-9808-F0C4F0A2B125}" presName="parentText" presStyleLbl="node1" presStyleIdx="5" presStyleCnt="6" custScaleX="12154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245487-796B-4096-B9E1-9692B5B8DE35}" type="pres">
      <dgm:prSet presAssocID="{257FE9F4-88A2-4268-9808-F0C4F0A2B125}" presName="negativeSpace" presStyleCnt="0"/>
      <dgm:spPr/>
      <dgm:t>
        <a:bodyPr/>
        <a:lstStyle/>
        <a:p>
          <a:endParaRPr lang="ru-RU"/>
        </a:p>
      </dgm:t>
    </dgm:pt>
    <dgm:pt modelId="{AF748D30-FA56-4EF8-9C6E-CB40BBB0CC18}" type="pres">
      <dgm:prSet presAssocID="{257FE9F4-88A2-4268-9808-F0C4F0A2B125}" presName="childText" presStyleLbl="conFgAcc1" presStyleIdx="5" presStyleCnt="6" custLinFactNeighborY="79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B245632-7188-4D7D-91F3-F488D00AE46D}" srcId="{B6B25902-0FFF-4A41-933A-EEBC09D0F0E2}" destId="{D80E2D40-2836-4FBE-AD17-EA369C5B16B5}" srcOrd="4" destOrd="0" parTransId="{46A31C36-61A7-42B0-B8C2-109BC0E46D27}" sibTransId="{DD5EA981-82FC-48CA-8B74-5B1A0E3135B7}"/>
    <dgm:cxn modelId="{602F679E-5A9E-46DA-8CAB-F886A5BACBDC}" type="presOf" srcId="{F63F3BEB-7A8D-4F9F-8C4D-BC547296CED5}" destId="{562D19F9-93C8-45A1-B113-35883F2E1360}" srcOrd="1" destOrd="0" presId="urn:microsoft.com/office/officeart/2005/8/layout/list1"/>
    <dgm:cxn modelId="{7FA3DC11-5F28-4658-8757-41CA08FF9F24}" type="presOf" srcId="{08A57C14-373F-478D-8C22-C3C6E27CF853}" destId="{F78ECAB9-E6B1-44D1-8F87-465FF8050D3F}" srcOrd="1" destOrd="0" presId="urn:microsoft.com/office/officeart/2005/8/layout/list1"/>
    <dgm:cxn modelId="{3565A383-F605-4D87-8DB9-4BA378C99F9B}" type="presOf" srcId="{08A57C14-373F-478D-8C22-C3C6E27CF853}" destId="{952C7F78-26EE-46FF-99A3-F85F51B206DB}" srcOrd="0" destOrd="0" presId="urn:microsoft.com/office/officeart/2005/8/layout/list1"/>
    <dgm:cxn modelId="{8976C239-4729-4673-8C35-5EEB52EB740D}" type="presOf" srcId="{08DA021C-5C94-49E1-A5C5-7E211C7AA41A}" destId="{7D827481-005F-47C7-BFC6-C52DF905EA2A}" srcOrd="1" destOrd="0" presId="urn:microsoft.com/office/officeart/2005/8/layout/list1"/>
    <dgm:cxn modelId="{1CB2F491-261E-491B-A850-D3F01CC99B4E}" type="presOf" srcId="{257FE9F4-88A2-4268-9808-F0C4F0A2B125}" destId="{99374126-565B-4ABA-AF3E-EFC660BFAA2B}" srcOrd="1" destOrd="0" presId="urn:microsoft.com/office/officeart/2005/8/layout/list1"/>
    <dgm:cxn modelId="{7AB8C907-8CEC-449B-992B-75AAAF58D4EA}" type="presOf" srcId="{DB4DC096-1213-4F95-800F-03F2D574E05B}" destId="{0C014B2B-2E6E-481F-9329-B066F05D109B}" srcOrd="0" destOrd="0" presId="urn:microsoft.com/office/officeart/2005/8/layout/list1"/>
    <dgm:cxn modelId="{15098E37-14DF-40BB-96F5-E744463DE96A}" srcId="{B6B25902-0FFF-4A41-933A-EEBC09D0F0E2}" destId="{08A57C14-373F-478D-8C22-C3C6E27CF853}" srcOrd="0" destOrd="0" parTransId="{560A1F30-EBB6-4004-B13C-8420AAF9E3F0}" sibTransId="{4D620F69-B52E-409F-B52F-0A03EA955549}"/>
    <dgm:cxn modelId="{A0711BFB-CCC4-4B1C-8EF2-B8747C448285}" type="presOf" srcId="{F63F3BEB-7A8D-4F9F-8C4D-BC547296CED5}" destId="{7AC08288-C274-49D5-8E9C-605197504EF8}" srcOrd="0" destOrd="0" presId="urn:microsoft.com/office/officeart/2005/8/layout/list1"/>
    <dgm:cxn modelId="{E0304998-A7A6-4020-94B7-33DC6C519DD4}" srcId="{B6B25902-0FFF-4A41-933A-EEBC09D0F0E2}" destId="{F63F3BEB-7A8D-4F9F-8C4D-BC547296CED5}" srcOrd="2" destOrd="0" parTransId="{6EF47886-D9DC-4096-8755-950252FBA597}" sibTransId="{BE4B7A6D-F62D-4417-875E-4C5234164E18}"/>
    <dgm:cxn modelId="{E32E3E1F-9072-4C04-A15A-01654743CEA2}" type="presOf" srcId="{08DA021C-5C94-49E1-A5C5-7E211C7AA41A}" destId="{0F87C3DE-59EE-4A2A-AB7A-8DBE82AA4FA1}" srcOrd="0" destOrd="0" presId="urn:microsoft.com/office/officeart/2005/8/layout/list1"/>
    <dgm:cxn modelId="{A5711170-0C38-4AB4-9970-279F5A966011}" srcId="{B6B25902-0FFF-4A41-933A-EEBC09D0F0E2}" destId="{DB4DC096-1213-4F95-800F-03F2D574E05B}" srcOrd="1" destOrd="0" parTransId="{49DF1457-AD32-4C95-A04D-C957D252E418}" sibTransId="{EEBE0BEE-E2DD-42AD-9B11-B2E6F14C5CE8}"/>
    <dgm:cxn modelId="{A11CB509-D56E-48BA-96CE-A53287B7EDD6}" type="presOf" srcId="{D80E2D40-2836-4FBE-AD17-EA369C5B16B5}" destId="{14E22A8E-708C-4519-BF39-793F1768C338}" srcOrd="0" destOrd="0" presId="urn:microsoft.com/office/officeart/2005/8/layout/list1"/>
    <dgm:cxn modelId="{A980B065-476E-4553-8372-D1520E662AD4}" type="presOf" srcId="{B6B25902-0FFF-4A41-933A-EEBC09D0F0E2}" destId="{DCF0545C-F7EE-4758-9EE9-A2ED7EEEDDD3}" srcOrd="0" destOrd="0" presId="urn:microsoft.com/office/officeart/2005/8/layout/list1"/>
    <dgm:cxn modelId="{BE13771D-2A78-4BB4-98E1-251B5B80011F}" type="presOf" srcId="{D80E2D40-2836-4FBE-AD17-EA369C5B16B5}" destId="{DADF6CB6-2BD7-4214-9485-142EA5E8FF56}" srcOrd="1" destOrd="0" presId="urn:microsoft.com/office/officeart/2005/8/layout/list1"/>
    <dgm:cxn modelId="{FAFA116B-2E49-4E18-AF0B-5C0F2C1FC8C2}" srcId="{B6B25902-0FFF-4A41-933A-EEBC09D0F0E2}" destId="{257FE9F4-88A2-4268-9808-F0C4F0A2B125}" srcOrd="5" destOrd="0" parTransId="{F07217F7-E0FF-4AA5-90CA-98CB923F1969}" sibTransId="{83548E94-18BB-4A6F-A7E5-6C85077E90F6}"/>
    <dgm:cxn modelId="{DAB26B56-DD2C-44C9-8CA4-A55020A3FACD}" srcId="{B6B25902-0FFF-4A41-933A-EEBC09D0F0E2}" destId="{08DA021C-5C94-49E1-A5C5-7E211C7AA41A}" srcOrd="3" destOrd="0" parTransId="{92170D0E-AFD5-4A61-A447-63C19D8C8263}" sibTransId="{9F65A53B-0A84-42B9-A03C-8EBBA8B7E2D4}"/>
    <dgm:cxn modelId="{D3A97E47-113F-4732-91E9-3BC8193D2FA5}" type="presOf" srcId="{DB4DC096-1213-4F95-800F-03F2D574E05B}" destId="{6B02AF82-EA65-405E-B295-36F710F4DCB7}" srcOrd="1" destOrd="0" presId="urn:microsoft.com/office/officeart/2005/8/layout/list1"/>
    <dgm:cxn modelId="{2E2003E0-4EB9-40B6-A029-B60788B8436F}" type="presOf" srcId="{257FE9F4-88A2-4268-9808-F0C4F0A2B125}" destId="{FD6FDF60-0F76-4783-B823-CDB3958F5F69}" srcOrd="0" destOrd="0" presId="urn:microsoft.com/office/officeart/2005/8/layout/list1"/>
    <dgm:cxn modelId="{D848ED76-18F9-4EA0-88D2-3C41A371EE18}" type="presParOf" srcId="{DCF0545C-F7EE-4758-9EE9-A2ED7EEEDDD3}" destId="{E94F70CE-7FBE-48AD-BB21-FF63A93037F4}" srcOrd="0" destOrd="0" presId="urn:microsoft.com/office/officeart/2005/8/layout/list1"/>
    <dgm:cxn modelId="{13F746C3-AA68-44B1-B2A0-E3CF4281634A}" type="presParOf" srcId="{E94F70CE-7FBE-48AD-BB21-FF63A93037F4}" destId="{952C7F78-26EE-46FF-99A3-F85F51B206DB}" srcOrd="0" destOrd="0" presId="urn:microsoft.com/office/officeart/2005/8/layout/list1"/>
    <dgm:cxn modelId="{335028F1-12C9-46D5-A55D-1455D3B75F24}" type="presParOf" srcId="{E94F70CE-7FBE-48AD-BB21-FF63A93037F4}" destId="{F78ECAB9-E6B1-44D1-8F87-465FF8050D3F}" srcOrd="1" destOrd="0" presId="urn:microsoft.com/office/officeart/2005/8/layout/list1"/>
    <dgm:cxn modelId="{AE534CFF-D370-4032-B118-A4B63B2E85AE}" type="presParOf" srcId="{DCF0545C-F7EE-4758-9EE9-A2ED7EEEDDD3}" destId="{B16AF1E8-8611-4D95-A84F-2C94740C27B4}" srcOrd="1" destOrd="0" presId="urn:microsoft.com/office/officeart/2005/8/layout/list1"/>
    <dgm:cxn modelId="{D5C55D11-FC58-4765-94A7-F0956AD4FC4B}" type="presParOf" srcId="{DCF0545C-F7EE-4758-9EE9-A2ED7EEEDDD3}" destId="{2A39FDDB-C821-4250-A913-A73B9328A820}" srcOrd="2" destOrd="0" presId="urn:microsoft.com/office/officeart/2005/8/layout/list1"/>
    <dgm:cxn modelId="{9BFCCFCB-337A-4F1D-B558-6FEC8CBE05A0}" type="presParOf" srcId="{DCF0545C-F7EE-4758-9EE9-A2ED7EEEDDD3}" destId="{60B040D9-C5BD-48F7-9346-E2069A4C2AE5}" srcOrd="3" destOrd="0" presId="urn:microsoft.com/office/officeart/2005/8/layout/list1"/>
    <dgm:cxn modelId="{56BE26FD-2A17-49D0-B5FC-C176BE6536E5}" type="presParOf" srcId="{DCF0545C-F7EE-4758-9EE9-A2ED7EEEDDD3}" destId="{F0F19714-7D16-44BF-A795-A87D757971E5}" srcOrd="4" destOrd="0" presId="urn:microsoft.com/office/officeart/2005/8/layout/list1"/>
    <dgm:cxn modelId="{B26A6C7D-E693-4FAA-8519-1479C4BDD375}" type="presParOf" srcId="{F0F19714-7D16-44BF-A795-A87D757971E5}" destId="{0C014B2B-2E6E-481F-9329-B066F05D109B}" srcOrd="0" destOrd="0" presId="urn:microsoft.com/office/officeart/2005/8/layout/list1"/>
    <dgm:cxn modelId="{C4E618C5-431E-46D6-A9FD-B0ABED7DF803}" type="presParOf" srcId="{F0F19714-7D16-44BF-A795-A87D757971E5}" destId="{6B02AF82-EA65-405E-B295-36F710F4DCB7}" srcOrd="1" destOrd="0" presId="urn:microsoft.com/office/officeart/2005/8/layout/list1"/>
    <dgm:cxn modelId="{C283A9C6-8A2B-40AA-A02F-92EC44F5DF0C}" type="presParOf" srcId="{DCF0545C-F7EE-4758-9EE9-A2ED7EEEDDD3}" destId="{94DFFF4D-2010-4085-8808-C2D3B1CBC905}" srcOrd="5" destOrd="0" presId="urn:microsoft.com/office/officeart/2005/8/layout/list1"/>
    <dgm:cxn modelId="{8640FE50-F019-4A32-AAD1-A3C6E88024F1}" type="presParOf" srcId="{DCF0545C-F7EE-4758-9EE9-A2ED7EEEDDD3}" destId="{CF83CDD2-9FC0-4D1E-9409-8B07D5A9A5BC}" srcOrd="6" destOrd="0" presId="urn:microsoft.com/office/officeart/2005/8/layout/list1"/>
    <dgm:cxn modelId="{9C67619A-7FBE-41B6-9B16-B646E3A2B3E6}" type="presParOf" srcId="{DCF0545C-F7EE-4758-9EE9-A2ED7EEEDDD3}" destId="{CE11E330-B220-4EC3-91BE-56D077AAB66A}" srcOrd="7" destOrd="0" presId="urn:microsoft.com/office/officeart/2005/8/layout/list1"/>
    <dgm:cxn modelId="{710666A5-C469-425D-88F8-A7E25A21D305}" type="presParOf" srcId="{DCF0545C-F7EE-4758-9EE9-A2ED7EEEDDD3}" destId="{3707FC79-3EB9-4F7C-9A18-10DCDB4ECC4D}" srcOrd="8" destOrd="0" presId="urn:microsoft.com/office/officeart/2005/8/layout/list1"/>
    <dgm:cxn modelId="{2E388DBC-3CD3-4925-9F23-9419D3D1EFE3}" type="presParOf" srcId="{3707FC79-3EB9-4F7C-9A18-10DCDB4ECC4D}" destId="{7AC08288-C274-49D5-8E9C-605197504EF8}" srcOrd="0" destOrd="0" presId="urn:microsoft.com/office/officeart/2005/8/layout/list1"/>
    <dgm:cxn modelId="{799075F0-F2D0-41C2-B0B2-6687814F0F54}" type="presParOf" srcId="{3707FC79-3EB9-4F7C-9A18-10DCDB4ECC4D}" destId="{562D19F9-93C8-45A1-B113-35883F2E1360}" srcOrd="1" destOrd="0" presId="urn:microsoft.com/office/officeart/2005/8/layout/list1"/>
    <dgm:cxn modelId="{DF662213-79D6-4106-8F3C-0E758023536E}" type="presParOf" srcId="{DCF0545C-F7EE-4758-9EE9-A2ED7EEEDDD3}" destId="{7853E802-FBDD-45A5-9EC7-50A189BE3864}" srcOrd="9" destOrd="0" presId="urn:microsoft.com/office/officeart/2005/8/layout/list1"/>
    <dgm:cxn modelId="{9F0A8F03-099F-4E6F-9D7F-E72A02F83243}" type="presParOf" srcId="{DCF0545C-F7EE-4758-9EE9-A2ED7EEEDDD3}" destId="{868AA95A-A8CC-49A4-8C1B-B26631FC4C06}" srcOrd="10" destOrd="0" presId="urn:microsoft.com/office/officeart/2005/8/layout/list1"/>
    <dgm:cxn modelId="{A84592C0-B601-43A8-B510-9CE1E28AF9F1}" type="presParOf" srcId="{DCF0545C-F7EE-4758-9EE9-A2ED7EEEDDD3}" destId="{F2CAF442-D9BF-4BCF-A3CF-74389BA06817}" srcOrd="11" destOrd="0" presId="urn:microsoft.com/office/officeart/2005/8/layout/list1"/>
    <dgm:cxn modelId="{EED22137-1F72-4A97-850F-9F186566A2E5}" type="presParOf" srcId="{DCF0545C-F7EE-4758-9EE9-A2ED7EEEDDD3}" destId="{99A57023-7D6A-472A-B1A0-C16DF2417D6B}" srcOrd="12" destOrd="0" presId="urn:microsoft.com/office/officeart/2005/8/layout/list1"/>
    <dgm:cxn modelId="{7973CBE6-7C89-4CA8-8081-C370A11FA438}" type="presParOf" srcId="{99A57023-7D6A-472A-B1A0-C16DF2417D6B}" destId="{0F87C3DE-59EE-4A2A-AB7A-8DBE82AA4FA1}" srcOrd="0" destOrd="0" presId="urn:microsoft.com/office/officeart/2005/8/layout/list1"/>
    <dgm:cxn modelId="{65308BDC-0FA4-453E-A35C-F8C29546E36C}" type="presParOf" srcId="{99A57023-7D6A-472A-B1A0-C16DF2417D6B}" destId="{7D827481-005F-47C7-BFC6-C52DF905EA2A}" srcOrd="1" destOrd="0" presId="urn:microsoft.com/office/officeart/2005/8/layout/list1"/>
    <dgm:cxn modelId="{28F47CF0-191A-45BE-8C93-413A2AFC2104}" type="presParOf" srcId="{DCF0545C-F7EE-4758-9EE9-A2ED7EEEDDD3}" destId="{0599B0DE-80EF-4AEA-8DA8-80071B7C9AF3}" srcOrd="13" destOrd="0" presId="urn:microsoft.com/office/officeart/2005/8/layout/list1"/>
    <dgm:cxn modelId="{0A568115-158E-4F77-91CC-717C0D0E003F}" type="presParOf" srcId="{DCF0545C-F7EE-4758-9EE9-A2ED7EEEDDD3}" destId="{BE999F72-33E2-42D5-BF45-0AB1499F7093}" srcOrd="14" destOrd="0" presId="urn:microsoft.com/office/officeart/2005/8/layout/list1"/>
    <dgm:cxn modelId="{9619309C-9AFA-43E7-8C82-6F658DE433AE}" type="presParOf" srcId="{DCF0545C-F7EE-4758-9EE9-A2ED7EEEDDD3}" destId="{608AE675-7431-410C-BBFF-ECA16E232C6F}" srcOrd="15" destOrd="0" presId="urn:microsoft.com/office/officeart/2005/8/layout/list1"/>
    <dgm:cxn modelId="{13CF63A9-59D5-46A2-946A-053B647691D1}" type="presParOf" srcId="{DCF0545C-F7EE-4758-9EE9-A2ED7EEEDDD3}" destId="{DCEFAD2B-7AB7-4132-BF75-4DA21D97629F}" srcOrd="16" destOrd="0" presId="urn:microsoft.com/office/officeart/2005/8/layout/list1"/>
    <dgm:cxn modelId="{F16D92C0-70B7-4136-97AA-0DE6DB169BD8}" type="presParOf" srcId="{DCEFAD2B-7AB7-4132-BF75-4DA21D97629F}" destId="{14E22A8E-708C-4519-BF39-793F1768C338}" srcOrd="0" destOrd="0" presId="urn:microsoft.com/office/officeart/2005/8/layout/list1"/>
    <dgm:cxn modelId="{A6809FA0-15BF-4D83-AD23-B8CD6D7FABEA}" type="presParOf" srcId="{DCEFAD2B-7AB7-4132-BF75-4DA21D97629F}" destId="{DADF6CB6-2BD7-4214-9485-142EA5E8FF56}" srcOrd="1" destOrd="0" presId="urn:microsoft.com/office/officeart/2005/8/layout/list1"/>
    <dgm:cxn modelId="{2FCAB1F0-5AD3-4FCD-99A4-18DE6B45CF14}" type="presParOf" srcId="{DCF0545C-F7EE-4758-9EE9-A2ED7EEEDDD3}" destId="{D1F09ED1-F68C-48F2-87BD-17F78FD59701}" srcOrd="17" destOrd="0" presId="urn:microsoft.com/office/officeart/2005/8/layout/list1"/>
    <dgm:cxn modelId="{460BEA1F-6C1B-4739-BF5F-F528A8A22AC7}" type="presParOf" srcId="{DCF0545C-F7EE-4758-9EE9-A2ED7EEEDDD3}" destId="{238189AD-882A-40BC-AD4E-3EE701EF9A2D}" srcOrd="18" destOrd="0" presId="urn:microsoft.com/office/officeart/2005/8/layout/list1"/>
    <dgm:cxn modelId="{E9D3EC03-01B8-4DB8-9FC3-BB6B713EEB25}" type="presParOf" srcId="{DCF0545C-F7EE-4758-9EE9-A2ED7EEEDDD3}" destId="{948DDA53-2E53-4146-BDF9-5C5C1B1529F4}" srcOrd="19" destOrd="0" presId="urn:microsoft.com/office/officeart/2005/8/layout/list1"/>
    <dgm:cxn modelId="{DE9F6E8C-2583-436A-BCDC-BD05B1966B2E}" type="presParOf" srcId="{DCF0545C-F7EE-4758-9EE9-A2ED7EEEDDD3}" destId="{29053433-85D3-44F7-86D0-976E1E2EC525}" srcOrd="20" destOrd="0" presId="urn:microsoft.com/office/officeart/2005/8/layout/list1"/>
    <dgm:cxn modelId="{A0B0D46D-775E-4B4F-B9D4-686E7FCC49C4}" type="presParOf" srcId="{29053433-85D3-44F7-86D0-976E1E2EC525}" destId="{FD6FDF60-0F76-4783-B823-CDB3958F5F69}" srcOrd="0" destOrd="0" presId="urn:microsoft.com/office/officeart/2005/8/layout/list1"/>
    <dgm:cxn modelId="{F567D262-C99B-433F-BD4D-03F6174D252E}" type="presParOf" srcId="{29053433-85D3-44F7-86D0-976E1E2EC525}" destId="{99374126-565B-4ABA-AF3E-EFC660BFAA2B}" srcOrd="1" destOrd="0" presId="urn:microsoft.com/office/officeart/2005/8/layout/list1"/>
    <dgm:cxn modelId="{8812655D-9971-41C7-B83D-397A19531197}" type="presParOf" srcId="{DCF0545C-F7EE-4758-9EE9-A2ED7EEEDDD3}" destId="{9C245487-796B-4096-B9E1-9692B5B8DE35}" srcOrd="21" destOrd="0" presId="urn:microsoft.com/office/officeart/2005/8/layout/list1"/>
    <dgm:cxn modelId="{1977EB6C-F550-45E5-8C14-474F317B86F8}" type="presParOf" srcId="{DCF0545C-F7EE-4758-9EE9-A2ED7EEEDDD3}" destId="{AF748D30-FA56-4EF8-9C6E-CB40BBB0CC1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4594EE-EB7B-4810-83FD-4C187D061CC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147BE1D-607D-4400-B06F-D78A471A6D32}">
      <dgm:prSet phldrT="[Text]" custT="1"/>
      <dgm:spPr>
        <a:solidFill>
          <a:schemeClr val="accent2">
            <a:lumMod val="50000"/>
          </a:schemeClr>
        </a:solidFill>
        <a:effectLst/>
      </dgm:spPr>
      <dgm:t>
        <a:bodyPr/>
        <a:lstStyle/>
        <a:p>
          <a:pPr algn="just"/>
          <a:r>
            <a:rPr lang="ru-RU" sz="1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rPr>
            <a:t>Идентификатор может содержать только буквы, цифры и символы подчеркивания</a:t>
          </a:r>
          <a:endParaRPr lang="ru-RU" sz="1800" dirty="0">
            <a:solidFill>
              <a:schemeClr val="bg1"/>
            </a:solidFill>
            <a:latin typeface="Calibri" charset="0"/>
            <a:ea typeface="Calibri" charset="0"/>
            <a:cs typeface="Calibri" charset="0"/>
          </a:endParaRPr>
        </a:p>
      </dgm:t>
    </dgm:pt>
    <dgm:pt modelId="{4C6B7CAC-51CC-4EDE-AA93-29D8526C2DD2}" type="parTrans" cxnId="{1D7A49A6-ACDD-4089-993F-39F6C69CFEDA}">
      <dgm:prSet/>
      <dgm:spPr/>
      <dgm:t>
        <a:bodyPr/>
        <a:lstStyle/>
        <a:p>
          <a:endParaRPr lang="ru-RU"/>
        </a:p>
      </dgm:t>
    </dgm:pt>
    <dgm:pt modelId="{1676DCD7-719E-4821-A327-BFF5778AB54E}" type="sibTrans" cxnId="{1D7A49A6-ACDD-4089-993F-39F6C69CFEDA}">
      <dgm:prSet/>
      <dgm:spPr/>
      <dgm:t>
        <a:bodyPr/>
        <a:lstStyle/>
        <a:p>
          <a:endParaRPr lang="ru-RU"/>
        </a:p>
      </dgm:t>
    </dgm:pt>
    <dgm:pt modelId="{B2CFD6B1-7809-4E7A-B199-269116917C36}">
      <dgm:prSet custT="1"/>
      <dgm:spPr>
        <a:solidFill>
          <a:schemeClr val="accent2">
            <a:lumMod val="50000"/>
          </a:schemeClr>
        </a:solidFill>
        <a:effectLst/>
      </dgm:spPr>
      <dgm:t>
        <a:bodyPr/>
        <a:lstStyle/>
        <a:p>
          <a:pPr algn="just"/>
          <a:r>
            <a:rPr lang="ru-RU" sz="1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rPr>
            <a:t>Идентификатор должен начинаться с буквы или символа подчеркивания</a:t>
          </a:r>
          <a:endParaRPr lang="ru-RU" sz="1800" dirty="0">
            <a:solidFill>
              <a:schemeClr val="bg1"/>
            </a:solidFill>
            <a:latin typeface="Calibri" charset="0"/>
            <a:ea typeface="Calibri" charset="0"/>
            <a:cs typeface="Calibri" charset="0"/>
          </a:endParaRPr>
        </a:p>
      </dgm:t>
    </dgm:pt>
    <dgm:pt modelId="{BF19B630-4F6D-4F5C-A4A2-D3C73A3A7F71}" type="parTrans" cxnId="{0D25C471-A536-438E-83EC-CBDAEC4D176C}">
      <dgm:prSet/>
      <dgm:spPr/>
      <dgm:t>
        <a:bodyPr/>
        <a:lstStyle/>
        <a:p>
          <a:endParaRPr lang="ru-RU"/>
        </a:p>
      </dgm:t>
    </dgm:pt>
    <dgm:pt modelId="{77412F0F-6328-4F0A-A370-32CCB4318D68}" type="sibTrans" cxnId="{0D25C471-A536-438E-83EC-CBDAEC4D176C}">
      <dgm:prSet/>
      <dgm:spPr/>
      <dgm:t>
        <a:bodyPr/>
        <a:lstStyle/>
        <a:p>
          <a:endParaRPr lang="ru-RU"/>
        </a:p>
      </dgm:t>
    </dgm:pt>
    <dgm:pt modelId="{CED85AC5-7EAF-4AC8-A4E3-4481CC7AB2F9}">
      <dgm:prSet custT="1"/>
      <dgm:spPr>
        <a:solidFill>
          <a:schemeClr val="accent2">
            <a:lumMod val="50000"/>
          </a:schemeClr>
        </a:solidFill>
        <a:effectLst/>
      </dgm:spPr>
      <dgm:t>
        <a:bodyPr/>
        <a:lstStyle/>
        <a:p>
          <a:pPr algn="just"/>
          <a:r>
            <a:rPr lang="ru-RU" sz="1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rPr>
            <a:t>Идентификатор не должен быть одним из ключевых слов, которые C# резервирует для собственного использования</a:t>
          </a:r>
          <a:endParaRPr lang="ru-RU" sz="1800" dirty="0">
            <a:solidFill>
              <a:schemeClr val="bg1"/>
            </a:solidFill>
            <a:latin typeface="Calibri" charset="0"/>
            <a:ea typeface="Calibri" charset="0"/>
            <a:cs typeface="Calibri" charset="0"/>
          </a:endParaRPr>
        </a:p>
      </dgm:t>
    </dgm:pt>
    <dgm:pt modelId="{1CE2B737-BDE6-474C-9BDE-FD3851F3B4EE}" type="parTrans" cxnId="{30A7E265-6E86-44F2-B1D6-0A7009639FFF}">
      <dgm:prSet/>
      <dgm:spPr/>
      <dgm:t>
        <a:bodyPr/>
        <a:lstStyle/>
        <a:p>
          <a:endParaRPr lang="ru-RU"/>
        </a:p>
      </dgm:t>
    </dgm:pt>
    <dgm:pt modelId="{1E4AAEDA-16BE-416B-93D6-BBD2B34F7631}" type="sibTrans" cxnId="{30A7E265-6E86-44F2-B1D6-0A7009639FFF}">
      <dgm:prSet/>
      <dgm:spPr/>
      <dgm:t>
        <a:bodyPr/>
        <a:lstStyle/>
        <a:p>
          <a:endParaRPr lang="ru-RU"/>
        </a:p>
      </dgm:t>
    </dgm:pt>
    <dgm:pt modelId="{900B8F06-503B-42C7-968E-58E768A921DC}" type="pres">
      <dgm:prSet presAssocID="{8E4594EE-EB7B-4810-83FD-4C187D061CC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7F4F015-3645-40BF-8F0B-F1A4E9658810}" type="pres">
      <dgm:prSet presAssocID="{0147BE1D-607D-4400-B06F-D78A471A6D3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C5D8B0-FF6F-46B7-87EB-3E56D63EA2AE}" type="pres">
      <dgm:prSet presAssocID="{1676DCD7-719E-4821-A327-BFF5778AB54E}" presName="spacer" presStyleCnt="0"/>
      <dgm:spPr/>
    </dgm:pt>
    <dgm:pt modelId="{CF1372CF-CB5C-47B5-973E-DFD5A3DB9E97}" type="pres">
      <dgm:prSet presAssocID="{B2CFD6B1-7809-4E7A-B199-269116917C3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CD8143-805D-4A8A-BECF-89C913255842}" type="pres">
      <dgm:prSet presAssocID="{77412F0F-6328-4F0A-A370-32CCB4318D68}" presName="spacer" presStyleCnt="0"/>
      <dgm:spPr/>
    </dgm:pt>
    <dgm:pt modelId="{491F251F-ECF3-430E-AD89-F679DE540AC2}" type="pres">
      <dgm:prSet presAssocID="{CED85AC5-7EAF-4AC8-A4E3-4481CC7AB2F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FA9471C-0E60-4CB3-8D50-249664414B6B}" type="presOf" srcId="{8E4594EE-EB7B-4810-83FD-4C187D061CCE}" destId="{900B8F06-503B-42C7-968E-58E768A921DC}" srcOrd="0" destOrd="0" presId="urn:microsoft.com/office/officeart/2005/8/layout/vList2"/>
    <dgm:cxn modelId="{1D272E11-E3CC-46B5-BCBE-238A2330002E}" type="presOf" srcId="{B2CFD6B1-7809-4E7A-B199-269116917C36}" destId="{CF1372CF-CB5C-47B5-973E-DFD5A3DB9E97}" srcOrd="0" destOrd="0" presId="urn:microsoft.com/office/officeart/2005/8/layout/vList2"/>
    <dgm:cxn modelId="{1D7A49A6-ACDD-4089-993F-39F6C69CFEDA}" srcId="{8E4594EE-EB7B-4810-83FD-4C187D061CCE}" destId="{0147BE1D-607D-4400-B06F-D78A471A6D32}" srcOrd="0" destOrd="0" parTransId="{4C6B7CAC-51CC-4EDE-AA93-29D8526C2DD2}" sibTransId="{1676DCD7-719E-4821-A327-BFF5778AB54E}"/>
    <dgm:cxn modelId="{30A7E265-6E86-44F2-B1D6-0A7009639FFF}" srcId="{8E4594EE-EB7B-4810-83FD-4C187D061CCE}" destId="{CED85AC5-7EAF-4AC8-A4E3-4481CC7AB2F9}" srcOrd="2" destOrd="0" parTransId="{1CE2B737-BDE6-474C-9BDE-FD3851F3B4EE}" sibTransId="{1E4AAEDA-16BE-416B-93D6-BBD2B34F7631}"/>
    <dgm:cxn modelId="{FF3B0095-5952-4DAF-BE18-0C7BCA4DD12E}" type="presOf" srcId="{0147BE1D-607D-4400-B06F-D78A471A6D32}" destId="{17F4F015-3645-40BF-8F0B-F1A4E9658810}" srcOrd="0" destOrd="0" presId="urn:microsoft.com/office/officeart/2005/8/layout/vList2"/>
    <dgm:cxn modelId="{282553E2-B54F-4884-87A7-31B435C719A0}" type="presOf" srcId="{CED85AC5-7EAF-4AC8-A4E3-4481CC7AB2F9}" destId="{491F251F-ECF3-430E-AD89-F679DE540AC2}" srcOrd="0" destOrd="0" presId="urn:microsoft.com/office/officeart/2005/8/layout/vList2"/>
    <dgm:cxn modelId="{0D25C471-A536-438E-83EC-CBDAEC4D176C}" srcId="{8E4594EE-EB7B-4810-83FD-4C187D061CCE}" destId="{B2CFD6B1-7809-4E7A-B199-269116917C36}" srcOrd="1" destOrd="0" parTransId="{BF19B630-4F6D-4F5C-A4A2-D3C73A3A7F71}" sibTransId="{77412F0F-6328-4F0A-A370-32CCB4318D68}"/>
    <dgm:cxn modelId="{41E66305-DC5E-414E-BF01-1B9BEAF67505}" type="presParOf" srcId="{900B8F06-503B-42C7-968E-58E768A921DC}" destId="{17F4F015-3645-40BF-8F0B-F1A4E9658810}" srcOrd="0" destOrd="0" presId="urn:microsoft.com/office/officeart/2005/8/layout/vList2"/>
    <dgm:cxn modelId="{89EAEF09-611C-4661-957F-F3774BF8E7CC}" type="presParOf" srcId="{900B8F06-503B-42C7-968E-58E768A921DC}" destId="{A5C5D8B0-FF6F-46B7-87EB-3E56D63EA2AE}" srcOrd="1" destOrd="0" presId="urn:microsoft.com/office/officeart/2005/8/layout/vList2"/>
    <dgm:cxn modelId="{930DABA6-C23D-4F09-9FBF-05A04C83543F}" type="presParOf" srcId="{900B8F06-503B-42C7-968E-58E768A921DC}" destId="{CF1372CF-CB5C-47B5-973E-DFD5A3DB9E97}" srcOrd="2" destOrd="0" presId="urn:microsoft.com/office/officeart/2005/8/layout/vList2"/>
    <dgm:cxn modelId="{97B882DB-C307-4D08-AD64-3C513FF7C669}" type="presParOf" srcId="{900B8F06-503B-42C7-968E-58E768A921DC}" destId="{FACD8143-805D-4A8A-BECF-89C913255842}" srcOrd="3" destOrd="0" presId="urn:microsoft.com/office/officeart/2005/8/layout/vList2"/>
    <dgm:cxn modelId="{45352CF0-97ED-4FBA-AF73-271989812BA7}" type="presParOf" srcId="{900B8F06-503B-42C7-968E-58E768A921DC}" destId="{491F251F-ECF3-430E-AD89-F679DE540AC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9FDDB-C821-4250-A913-A73B9328A820}">
      <dsp:nvSpPr>
        <dsp:cNvPr id="0" name=""/>
        <dsp:cNvSpPr/>
      </dsp:nvSpPr>
      <dsp:spPr>
        <a:xfrm>
          <a:off x="0" y="319432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ECAB9-E6B1-44D1-8F87-465FF8050D3F}">
      <dsp:nvSpPr>
        <dsp:cNvPr id="0" name=""/>
        <dsp:cNvSpPr/>
      </dsp:nvSpPr>
      <dsp:spPr>
        <a:xfrm>
          <a:off x="430530" y="105107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Объявление переменных и присваивание значений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130700"/>
        <a:ext cx="7353921" cy="473098"/>
      </dsp:txXfrm>
    </dsp:sp>
    <dsp:sp modelId="{CF83CDD2-9FC0-4D1E-9409-8B07D5A9A5BC}">
      <dsp:nvSpPr>
        <dsp:cNvPr id="0" name=""/>
        <dsp:cNvSpPr/>
      </dsp:nvSpPr>
      <dsp:spPr>
        <a:xfrm>
          <a:off x="0" y="1176357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2AF82-EA65-405E-B295-36F710F4DCB7}">
      <dsp:nvSpPr>
        <dsp:cNvPr id="0" name=""/>
        <dsp:cNvSpPr/>
      </dsp:nvSpPr>
      <dsp:spPr>
        <a:xfrm>
          <a:off x="430530" y="962032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Использование выражений и операций в языке С#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987625"/>
        <a:ext cx="7353921" cy="473098"/>
      </dsp:txXfrm>
    </dsp:sp>
    <dsp:sp modelId="{868AA95A-A8CC-49A4-8C1B-B26631FC4C06}">
      <dsp:nvSpPr>
        <dsp:cNvPr id="0" name=""/>
        <dsp:cNvSpPr/>
      </dsp:nvSpPr>
      <dsp:spPr>
        <a:xfrm>
          <a:off x="0" y="2033282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D19F9-93C8-45A1-B113-35883F2E1360}">
      <dsp:nvSpPr>
        <dsp:cNvPr id="0" name=""/>
        <dsp:cNvSpPr/>
      </dsp:nvSpPr>
      <dsp:spPr>
        <a:xfrm>
          <a:off x="430530" y="1818957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выбора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1844550"/>
        <a:ext cx="7353921" cy="473098"/>
      </dsp:txXfrm>
    </dsp:sp>
    <dsp:sp modelId="{BE999F72-33E2-42D5-BF45-0AB1499F7093}">
      <dsp:nvSpPr>
        <dsp:cNvPr id="0" name=""/>
        <dsp:cNvSpPr/>
      </dsp:nvSpPr>
      <dsp:spPr>
        <a:xfrm>
          <a:off x="0" y="2890207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27481-005F-47C7-BFC6-C52DF905EA2A}">
      <dsp:nvSpPr>
        <dsp:cNvPr id="0" name=""/>
        <dsp:cNvSpPr/>
      </dsp:nvSpPr>
      <dsp:spPr>
        <a:xfrm>
          <a:off x="430530" y="2675882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Использование операторов цикла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2701475"/>
        <a:ext cx="7353921" cy="473098"/>
      </dsp:txXfrm>
    </dsp:sp>
    <dsp:sp modelId="{238189AD-882A-40BC-AD4E-3EE701EF9A2D}">
      <dsp:nvSpPr>
        <dsp:cNvPr id="0" name=""/>
        <dsp:cNvSpPr/>
      </dsp:nvSpPr>
      <dsp:spPr>
        <a:xfrm>
          <a:off x="0" y="3747132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F6CB6-2BD7-4214-9485-142EA5E8FF56}">
      <dsp:nvSpPr>
        <dsp:cNvPr id="0" name=""/>
        <dsp:cNvSpPr/>
      </dsp:nvSpPr>
      <dsp:spPr>
        <a:xfrm>
          <a:off x="430530" y="3532807"/>
          <a:ext cx="7405107" cy="524284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Calibri" charset="0"/>
              <a:ea typeface="Calibri" charset="0"/>
              <a:cs typeface="Calibri" charset="0"/>
            </a:rPr>
            <a:t>Создание и использование массивов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56123" y="3558400"/>
        <a:ext cx="7353921" cy="473098"/>
      </dsp:txXfrm>
    </dsp:sp>
    <dsp:sp modelId="{AF748D30-FA56-4EF8-9C6E-CB40BBB0CC18}">
      <dsp:nvSpPr>
        <dsp:cNvPr id="0" name=""/>
        <dsp:cNvSpPr/>
      </dsp:nvSpPr>
      <dsp:spPr>
        <a:xfrm>
          <a:off x="0" y="4724399"/>
          <a:ext cx="8610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4126-565B-4ABA-AF3E-EFC660BFAA2B}">
      <dsp:nvSpPr>
        <dsp:cNvPr id="0" name=""/>
        <dsp:cNvSpPr/>
      </dsp:nvSpPr>
      <dsp:spPr>
        <a:xfrm>
          <a:off x="430530" y="4389732"/>
          <a:ext cx="7326208" cy="619920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Строки, символы и работа с текстом</a:t>
          </a:r>
          <a:endParaRPr lang="ru-RU" sz="18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60792" y="4419994"/>
        <a:ext cx="7265684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4F015-3645-40BF-8F0B-F1A4E9658810}">
      <dsp:nvSpPr>
        <dsp:cNvPr id="0" name=""/>
        <dsp:cNvSpPr/>
      </dsp:nvSpPr>
      <dsp:spPr>
        <a:xfrm>
          <a:off x="0" y="4619"/>
          <a:ext cx="8726607" cy="711360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rPr>
            <a:t>Идентификатор может содержать только буквы, цифры и символы подчеркивания</a:t>
          </a:r>
          <a:endParaRPr lang="ru-RU" sz="1800" kern="1200" dirty="0">
            <a:solidFill>
              <a:schemeClr val="bg1"/>
            </a:solidFill>
            <a:latin typeface="Calibri" charset="0"/>
            <a:ea typeface="Calibri" charset="0"/>
            <a:cs typeface="Calibri" charset="0"/>
          </a:endParaRPr>
        </a:p>
      </dsp:txBody>
      <dsp:txXfrm>
        <a:off x="34726" y="39345"/>
        <a:ext cx="8657155" cy="641908"/>
      </dsp:txXfrm>
    </dsp:sp>
    <dsp:sp modelId="{CF1372CF-CB5C-47B5-973E-DFD5A3DB9E97}">
      <dsp:nvSpPr>
        <dsp:cNvPr id="0" name=""/>
        <dsp:cNvSpPr/>
      </dsp:nvSpPr>
      <dsp:spPr>
        <a:xfrm>
          <a:off x="0" y="825419"/>
          <a:ext cx="8726607" cy="711360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rPr>
            <a:t>Идентификатор должен начинаться с буквы или символа подчеркивания</a:t>
          </a:r>
          <a:endParaRPr lang="ru-RU" sz="1800" kern="1200" dirty="0">
            <a:solidFill>
              <a:schemeClr val="bg1"/>
            </a:solidFill>
            <a:latin typeface="Calibri" charset="0"/>
            <a:ea typeface="Calibri" charset="0"/>
            <a:cs typeface="Calibri" charset="0"/>
          </a:endParaRPr>
        </a:p>
      </dsp:txBody>
      <dsp:txXfrm>
        <a:off x="34726" y="860145"/>
        <a:ext cx="8657155" cy="641908"/>
      </dsp:txXfrm>
    </dsp:sp>
    <dsp:sp modelId="{491F251F-ECF3-430E-AD89-F679DE540AC2}">
      <dsp:nvSpPr>
        <dsp:cNvPr id="0" name=""/>
        <dsp:cNvSpPr/>
      </dsp:nvSpPr>
      <dsp:spPr>
        <a:xfrm>
          <a:off x="0" y="1646220"/>
          <a:ext cx="8726607" cy="711360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rPr>
            <a:t>Идентификатор не должен быть одним из ключевых слов, которые C# резервирует для собственного использования</a:t>
          </a:r>
          <a:endParaRPr lang="ru-RU" sz="1800" kern="1200" dirty="0">
            <a:solidFill>
              <a:schemeClr val="bg1"/>
            </a:solidFill>
            <a:latin typeface="Calibri" charset="0"/>
            <a:ea typeface="Calibri" charset="0"/>
            <a:cs typeface="Calibri" charset="0"/>
          </a:endParaRPr>
        </a:p>
      </dsp:txBody>
      <dsp:txXfrm>
        <a:off x="34726" y="1680946"/>
        <a:ext cx="8657155" cy="641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1/27/16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Relationship Id="rId3" Type="http://schemas.openxmlformats.org/officeDocument/2006/relationships/hyperlink" Target="http://www.regular-expressions.info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3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w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3" y="1889832"/>
            <a:ext cx="7450669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3839366"/>
            <a:ext cx="2625078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761999"/>
            <a:ext cx="0" cy="4631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1" y="547477"/>
            <a:ext cx="1440206" cy="4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6" y="-15393"/>
            <a:ext cx="6898105" cy="6898104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2" y="-15393"/>
            <a:ext cx="2338293" cy="6898104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 baseline="0">
                <a:solidFill>
                  <a:schemeClr val="bg1"/>
                </a:solidFill>
                <a:latin typeface="Arial Black" panose="020B0A04020102020204" pitchFamily="34" charset="0"/>
                <a:cs typeface="Arial Black"/>
              </a:defRPr>
            </a:lvl1pPr>
            <a:lvl2pPr marL="342892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5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6" y="452582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 baseline="0">
                <a:solidFill>
                  <a:schemeClr val="bg1"/>
                </a:solidFill>
                <a:latin typeface="Arial Black" panose="020B0A04020102020204" pitchFamily="34" charset="0"/>
                <a:cs typeface="Arial Black"/>
              </a:defRPr>
            </a:lvl1pPr>
            <a:lvl2pPr marL="342892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5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6384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6" y="3328612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2"/>
            <a:ext cx="3727880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 cap="sm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939032"/>
            <a:ext cx="9144000" cy="37795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1" y="1125388"/>
            <a:ext cx="374223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932693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61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9" y="932692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9" y="1125388"/>
            <a:ext cx="374223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7" y="1125388"/>
            <a:ext cx="374223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4" y="1125388"/>
            <a:ext cx="374223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830920"/>
            <a:ext cx="1800225" cy="3894667"/>
          </a:xfrm>
          <a:prstGeom prst="rect">
            <a:avLst/>
          </a:prstGeom>
        </p:spPr>
        <p:txBody>
          <a:bodyPr vert="horz"/>
          <a:lstStyle>
            <a:lvl1pPr marL="128588" indent="-128588" algn="ctr">
              <a:lnSpc>
                <a:spcPts val="135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830920"/>
            <a:ext cx="1800225" cy="3894667"/>
          </a:xfrm>
          <a:prstGeom prst="rect">
            <a:avLst/>
          </a:prstGeom>
        </p:spPr>
        <p:txBody>
          <a:bodyPr vert="horz"/>
          <a:lstStyle>
            <a:lvl1pPr marL="128588" indent="-128588" algn="ctr" defTabSz="342892" rtl="0" eaLnBrk="1" latinLnBrk="0" hangingPunct="1">
              <a:lnSpc>
                <a:spcPts val="135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830920"/>
            <a:ext cx="1800225" cy="3894667"/>
          </a:xfrm>
          <a:prstGeom prst="rect">
            <a:avLst/>
          </a:prstGeom>
        </p:spPr>
        <p:txBody>
          <a:bodyPr vert="horz"/>
          <a:lstStyle>
            <a:lvl1pPr marL="128588" indent="-128588" algn="ctr" defTabSz="342892" rtl="0" eaLnBrk="1" latinLnBrk="0" hangingPunct="1">
              <a:lnSpc>
                <a:spcPts val="135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830920"/>
            <a:ext cx="1800225" cy="3894667"/>
          </a:xfrm>
          <a:prstGeom prst="rect">
            <a:avLst/>
          </a:prstGeom>
        </p:spPr>
        <p:txBody>
          <a:bodyPr vert="horz"/>
          <a:lstStyle>
            <a:lvl1pPr marL="128588" indent="-128588" algn="ctr" defTabSz="342892" rtl="0" eaLnBrk="1" latinLnBrk="0" hangingPunct="1">
              <a:lnSpc>
                <a:spcPts val="135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932693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61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9" y="932692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1478" y="2627749"/>
            <a:ext cx="996107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954878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3509434"/>
            <a:ext cx="1777278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40" y="1200727"/>
            <a:ext cx="912380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7023" y="2627749"/>
            <a:ext cx="996107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954878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3509434"/>
            <a:ext cx="1777278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19023" y="2627749"/>
            <a:ext cx="996107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954878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3509434"/>
            <a:ext cx="1777278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6568" y="2627749"/>
            <a:ext cx="996107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954878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3509434"/>
            <a:ext cx="1777278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3" y="1200727"/>
            <a:ext cx="912380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40" y="1200727"/>
            <a:ext cx="912380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9" y="1200727"/>
            <a:ext cx="912380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928326"/>
            <a:ext cx="0" cy="553713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928326"/>
            <a:ext cx="0" cy="553713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373380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88043"/>
            <a:ext cx="9627732" cy="74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9" y="1360850"/>
            <a:ext cx="1489831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5"/>
            <a:ext cx="6457956" cy="724867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7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20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776413"/>
            <a:ext cx="393192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301" y="202674"/>
            <a:ext cx="1236221" cy="542395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7" y="1360850"/>
            <a:ext cx="1489831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776413"/>
            <a:ext cx="393192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3" marR="0" indent="-128013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4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87981"/>
              </p:ext>
            </p:extLst>
          </p:nvPr>
        </p:nvGraphicFramePr>
        <p:xfrm>
          <a:off x="-1" y="935110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" y="939032"/>
            <a:ext cx="778669" cy="5541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cap="all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0709" y="2398361"/>
            <a:ext cx="348437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2737" y="31788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0709" y="1254893"/>
            <a:ext cx="348437" cy="4645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3815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0709" y="3500738"/>
            <a:ext cx="348437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062" y="1216540"/>
            <a:ext cx="1536192" cy="541289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254" y="1230397"/>
            <a:ext cx="5806440" cy="541287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latin typeface="Trebuchet MS" panose="020B0603020202020204" pitchFamily="34" charset="0"/>
                <a:cs typeface="Trebuchet MS" panose="020B0603020202020204" pitchFamily="34" charset="0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062" y="2356837"/>
            <a:ext cx="1536192" cy="590941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254" y="2307696"/>
            <a:ext cx="5806440" cy="640080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latin typeface="Trebuchet MS" panose="020B0603020202020204" pitchFamily="34" charset="0"/>
                <a:cs typeface="Trebuchet MS" panose="020B0603020202020204" pitchFamily="34" charset="0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062" y="3451345"/>
            <a:ext cx="1536192" cy="590941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254" y="3402204"/>
            <a:ext cx="5806440" cy="640080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latin typeface="Trebuchet MS" panose="020B0603020202020204" pitchFamily="34" charset="0"/>
                <a:cs typeface="Trebuchet MS" panose="020B0603020202020204" pitchFamily="34" charset="0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0" y="4273359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00709" y="4569588"/>
            <a:ext cx="348437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 smtClean="0">
                <a:solidFill>
                  <a:srgbClr val="FFFFFF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3" hasCustomPrompt="1"/>
          </p:nvPr>
        </p:nvSpPr>
        <p:spPr>
          <a:xfrm>
            <a:off x="1119062" y="4520195"/>
            <a:ext cx="1536192" cy="590941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2944254" y="4471054"/>
            <a:ext cx="5806440" cy="640080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latin typeface="Trebuchet MS" panose="020B0603020202020204" pitchFamily="34" charset="0"/>
                <a:cs typeface="Trebuchet MS" panose="020B0603020202020204" pitchFamily="34" charset="0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0" y="5301411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00709" y="5660561"/>
            <a:ext cx="348437" cy="4645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 smtClean="0">
                <a:solidFill>
                  <a:srgbClr val="FFFFFF"/>
                </a:solidFill>
                <a:latin typeface="Arial Black"/>
                <a:cs typeface="Arial Black"/>
              </a:rPr>
              <a:t>5</a:t>
            </a:r>
            <a:endParaRPr lang="en-US" sz="15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5" hasCustomPrompt="1"/>
          </p:nvPr>
        </p:nvSpPr>
        <p:spPr>
          <a:xfrm>
            <a:off x="1119620" y="5534202"/>
            <a:ext cx="1536192" cy="590941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 hasCustomPrompt="1"/>
          </p:nvPr>
        </p:nvSpPr>
        <p:spPr>
          <a:xfrm>
            <a:off x="2944813" y="5485061"/>
            <a:ext cx="5806440" cy="640080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latin typeface="Trebuchet MS" panose="020B0603020202020204" pitchFamily="34" charset="0"/>
                <a:cs typeface="Trebuchet MS" panose="020B0603020202020204" pitchFamily="34" charset="0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2" y="179343"/>
            <a:ext cx="8726607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chemeClr val="accent2">
                    <a:lumMod val="50000"/>
                  </a:schemeClr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Calibri" charset="0"/>
                <a:ea typeface="Calibri" charset="0"/>
                <a:cs typeface="Calibri" charset="0"/>
              </a:defRPr>
            </a:lvl1pPr>
            <a:lvl2pPr>
              <a:defRPr sz="1800">
                <a:latin typeface="Calibri" charset="0"/>
                <a:ea typeface="Calibri" charset="0"/>
                <a:cs typeface="Calibri" charset="0"/>
              </a:defRPr>
            </a:lvl2pPr>
            <a:lvl3pPr>
              <a:defRPr sz="1600">
                <a:latin typeface="Calibri" charset="0"/>
                <a:ea typeface="Calibri" charset="0"/>
                <a:cs typeface="Calibri" charset="0"/>
              </a:defRPr>
            </a:lvl3pPr>
            <a:lvl4pPr>
              <a:defRPr sz="1400">
                <a:latin typeface="Calibri" charset="0"/>
                <a:ea typeface="Calibri" charset="0"/>
                <a:cs typeface="Calibri" charset="0"/>
              </a:defRPr>
            </a:lvl4pPr>
            <a:lvl5pPr>
              <a:defRPr sz="14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938151" y="2176487"/>
            <a:ext cx="4876800" cy="1222375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2750AB"/>
                </a:solidFill>
                <a:latin typeface="Helvetica LT Std"/>
              </a:defRPr>
            </a:lvl1pPr>
          </a:lstStyle>
          <a:p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7387" y="3425419"/>
            <a:ext cx="5750582" cy="9513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5191" y="1777972"/>
            <a:ext cx="6285010" cy="157482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947387" y="3536923"/>
            <a:ext cx="42672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losa_small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8365"/>
            <a:ext cx="9144000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3148014" y="6488115"/>
            <a:ext cx="2304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2011 © 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EPAM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Systems, RD Dep.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3" y="179343"/>
            <a:ext cx="4198996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4645026" y="179390"/>
            <a:ext cx="4235450" cy="3651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Helvetica LT Std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63526" y="836615"/>
            <a:ext cx="8616950" cy="51847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6" y="6496094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438656"/>
            <a:ext cx="8339328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1"/>
            <a:ext cx="8332740" cy="451104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892" indent="-342892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>
                <a:latin typeface="Trebuchet MS" panose="020B0603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8339328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418757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4" y="1439864"/>
            <a:ext cx="418757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latin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299" marR="0" lvl="0" indent="-130299" algn="l" defTabSz="34289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9" y="1360850"/>
            <a:ext cx="1489831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6533385"/>
            <a:ext cx="1493520" cy="2308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050" b="0" i="0" smtClean="0">
                <a:solidFill>
                  <a:srgbClr val="CCCCCC"/>
                </a:solidFill>
                <a:latin typeface="Helvetica Neue" charset="0"/>
                <a:ea typeface="Helvetica Neue" charset="0"/>
                <a:cs typeface="Helvetica Neue" charset="0"/>
              </a:rPr>
              <a:pPr algn="r"/>
              <a:t>‹#›</a:t>
            </a:fld>
            <a:endParaRPr lang="en-US" sz="1050" b="0" i="0" dirty="0">
              <a:solidFill>
                <a:srgbClr val="CCCCC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570783"/>
            <a:ext cx="605976" cy="2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5" r:id="rId19"/>
    <p:sldLayoutId id="2147483686" r:id="rId20"/>
    <p:sldLayoutId id="2147483687" r:id="rId21"/>
    <p:sldLayoutId id="2147483652" r:id="rId22"/>
    <p:sldLayoutId id="2147483663" r:id="rId2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03FEB-FB04-BC44-8C2D-568B19DBE5C2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237BC-842A-6C47-BA58-2406319F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0.xml"/><Relationship Id="rId2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png"/><Relationship Id="rId3" Type="http://schemas.openxmlformats.org/officeDocument/2006/relationships/hyperlink" Target="http://www.ultrapico.com/expresso.htm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2413934"/>
            <a:ext cx="6910388" cy="1694310"/>
          </a:xfrm>
        </p:spPr>
        <p:txBody>
          <a:bodyPr/>
          <a:lstStyle/>
          <a:p>
            <a:r>
              <a:rPr lang="ru-RU" sz="4400" dirty="0"/>
              <a:t>Основные программные конструкции </a:t>
            </a:r>
            <a:r>
              <a:rPr lang="en-US" sz="4400" dirty="0"/>
              <a:t>C</a:t>
            </a:r>
            <a:r>
              <a:rPr lang="ru-RU" sz="4400" dirty="0"/>
              <a:t>#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197354"/>
            <a:ext cx="6817226" cy="392415"/>
          </a:xfrm>
        </p:spPr>
        <p:txBody>
          <a:bodyPr/>
          <a:lstStyle/>
          <a:p>
            <a:r>
              <a:rPr lang="en-US" sz="2100" dirty="0" smtClean="0"/>
              <a:t>.NET &amp; JS Lab</a:t>
            </a:r>
            <a:endParaRPr lang="en-US" sz="21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ru-RU" sz="2100" b="1" dirty="0" smtClean="0">
                <a:solidFill>
                  <a:schemeClr val="bg1"/>
                </a:solidFill>
              </a:rPr>
              <a:t>Анжелика КРАВЧУК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06059479"/>
              </p:ext>
            </p:extLst>
          </p:nvPr>
        </p:nvGraphicFramePr>
        <p:xfrm>
          <a:off x="244881" y="1600200"/>
          <a:ext cx="8726607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26952" y="4038600"/>
            <a:ext cx="8726606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226952" y="762000"/>
            <a:ext cx="4954648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variableName1, variableName2;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variableName;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3999" y="762000"/>
            <a:ext cx="3619559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6952" y="3581400"/>
            <a:ext cx="49546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Тип выражения при присваивании должен соответствовать типу переменной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lowchart: Document 10"/>
          <p:cNvSpPr/>
          <p:nvPr/>
        </p:nvSpPr>
        <p:spPr>
          <a:xfrm>
            <a:off x="226952" y="4800600"/>
            <a:ext cx="3887848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numberOfEmployees;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numberOfEmployees = "Hello";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3688976" y="4619065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sp>
        <p:nvSpPr>
          <p:cNvPr id="15" name="Flowchart: Document 14"/>
          <p:cNvSpPr/>
          <p:nvPr/>
        </p:nvSpPr>
        <p:spPr>
          <a:xfrm>
            <a:off x="226952" y="2543735"/>
            <a:ext cx="2986895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variableName = value;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3999" y="3122092"/>
            <a:ext cx="3619559" cy="1752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При объявлении переменной, пока ей не присвоено значение, она содержит случайное значение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При объявлении переменных вместо указания явного типа данных можно использовать ключевое слово var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71800" y="1905000"/>
            <a:ext cx="5981758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Неявную типизацию можно использовать для любых типов, включая массивы, обобщенные типы и пользовательские специальные типы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2" y="1905000"/>
            <a:ext cx="228764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price = 20;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124200"/>
            <a:ext cx="2592448" cy="23622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Неявная типизация применима только для локальных переменных в контексте какого-то метода или свойства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149600" y="3124200"/>
            <a:ext cx="5829358" cy="2895600"/>
            <a:chOff x="3124200" y="2971800"/>
            <a:chExt cx="5181600" cy="2895600"/>
          </a:xfrm>
        </p:grpSpPr>
        <p:sp>
          <p:nvSpPr>
            <p:cNvPr id="11" name="Flowchart: Document 10"/>
            <p:cNvSpPr/>
            <p:nvPr/>
          </p:nvSpPr>
          <p:spPr>
            <a:xfrm>
              <a:off x="3124200" y="3429000"/>
              <a:ext cx="5181600" cy="24384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endParaRPr lang="ru-RU" sz="1600" dirty="0"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ru-RU" sz="1600" dirty="0">
                  <a:latin typeface="Consolas" pitchFamily="49" charset="0"/>
                  <a:cs typeface="Consolas" pitchFamily="49" charset="0"/>
                </a:rPr>
                <a:t>class ThisWillNeverCompile</a:t>
              </a:r>
            </a:p>
            <a:p>
              <a:pPr marL="179388"/>
              <a:r>
                <a:rPr lang="ru-RU" sz="1600" dirty="0"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pPr marL="179388"/>
              <a:r>
                <a:rPr lang="ru-RU" sz="1600" dirty="0">
                  <a:latin typeface="Consolas" pitchFamily="49" charset="0"/>
                  <a:cs typeface="Consolas" pitchFamily="49" charset="0"/>
                </a:rPr>
                <a:t>    private </a:t>
              </a:r>
              <a:r>
                <a:rPr lang="ru-RU" sz="1600" b="1" dirty="0"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ru-RU" sz="1600" b="1" dirty="0" err="1">
                  <a:latin typeface="Consolas" pitchFamily="49" charset="0"/>
                  <a:cs typeface="Consolas" pitchFamily="49" charset="0"/>
                </a:rPr>
                <a:t>my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I</a:t>
              </a:r>
              <a:r>
                <a:rPr lang="ru-RU" sz="1600" b="1" dirty="0">
                  <a:latin typeface="Consolas" pitchFamily="49" charset="0"/>
                  <a:cs typeface="Consolas" pitchFamily="49" charset="0"/>
                </a:rPr>
                <a:t>nt </a:t>
              </a:r>
              <a:r>
                <a:rPr lang="ru-RU" sz="1600" dirty="0">
                  <a:latin typeface="Consolas" pitchFamily="49" charset="0"/>
                  <a:cs typeface="Consolas" pitchFamily="49" charset="0"/>
                </a:rPr>
                <a:t>= 10;</a:t>
              </a:r>
            </a:p>
            <a:p>
              <a:pPr marL="179388"/>
              <a:r>
                <a:rPr lang="ru-RU" sz="1600" dirty="0">
                  <a:latin typeface="Consolas" pitchFamily="49" charset="0"/>
                  <a:cs typeface="Consolas" pitchFamily="49" charset="0"/>
                </a:rPr>
                <a:t>    public </a:t>
              </a:r>
              <a:r>
                <a:rPr lang="ru-RU" sz="1600" b="1" dirty="0">
                  <a:latin typeface="Consolas" pitchFamily="49" charset="0"/>
                  <a:cs typeface="Consolas" pitchFamily="49" charset="0"/>
                </a:rPr>
                <a:t>var</a:t>
              </a:r>
              <a:r>
                <a:rPr lang="ru-RU" sz="1600" dirty="0">
                  <a:latin typeface="Consolas" pitchFamily="49" charset="0"/>
                  <a:cs typeface="Consolas" pitchFamily="49" charset="0"/>
                </a:rPr>
                <a:t> MyMethod(</a:t>
              </a:r>
              <a:r>
                <a:rPr lang="ru-RU" sz="1600" b="1" dirty="0">
                  <a:latin typeface="Consolas" pitchFamily="49" charset="0"/>
                  <a:cs typeface="Consolas" pitchFamily="49" charset="0"/>
                </a:rPr>
                <a:t>var x, var y</a:t>
              </a:r>
              <a:r>
                <a:rPr lang="ru-RU" sz="1600" dirty="0">
                  <a:latin typeface="Consolas" pitchFamily="49" charset="0"/>
                  <a:cs typeface="Consolas" pitchFamily="49" charset="0"/>
                </a:rPr>
                <a:t>) { }</a:t>
              </a:r>
            </a:p>
            <a:p>
              <a:pPr marL="179388"/>
              <a:r>
                <a:rPr lang="ru-RU" sz="1600" dirty="0"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17" name="Explosion 1 16"/>
            <p:cNvSpPr/>
            <p:nvPr/>
          </p:nvSpPr>
          <p:spPr>
            <a:xfrm>
              <a:off x="6705600" y="2971800"/>
              <a:ext cx="1524000" cy="1447800"/>
            </a:xfrm>
            <a:prstGeom prst="irregularSeal1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CTE</a:t>
              </a:r>
              <a:endParaRPr lang="ru-RU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26951" y="2362200"/>
            <a:ext cx="4116449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static int GetAnIntValue()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var retVal = 9;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return retVal;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2286000"/>
            <a:ext cx="4381558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Локальным переменным, объявленным с помощью ключевого слова var, не допускается присваивать в качестве начального значения null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6951" y="4343400"/>
            <a:ext cx="4116449" cy="1447800"/>
            <a:chOff x="1066800" y="4343400"/>
            <a:chExt cx="3886200" cy="1447800"/>
          </a:xfrm>
        </p:grpSpPr>
        <p:sp>
          <p:nvSpPr>
            <p:cNvPr id="10" name="Flowchart: Document 9"/>
            <p:cNvSpPr/>
            <p:nvPr/>
          </p:nvSpPr>
          <p:spPr>
            <a:xfrm>
              <a:off x="1066800" y="4648200"/>
              <a:ext cx="2895600" cy="9906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var myObj = null; </a:t>
              </a:r>
            </a:p>
          </p:txBody>
        </p:sp>
        <p:sp>
          <p:nvSpPr>
            <p:cNvPr id="13" name="Explosion 1 12"/>
            <p:cNvSpPr/>
            <p:nvPr/>
          </p:nvSpPr>
          <p:spPr>
            <a:xfrm>
              <a:off x="3429000" y="4343400"/>
              <a:ext cx="1524000" cy="1447800"/>
            </a:xfrm>
            <a:prstGeom prst="irregularSeal1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600" b="1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CTE</a:t>
              </a:r>
              <a:endParaRPr lang="ru-RU" sz="16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Объявление и присваивание переменных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4419601" y="3505200"/>
            <a:ext cx="4533957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myInt2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anotherInt = myInt;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myString2 = "Wake up!";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myData = myString;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6952" y="1371600"/>
            <a:ext cx="3964048" cy="19061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Значение неявно типизированной локальной переменной может быть присвоено другим переменным, причем как неявно, так и явно типизированным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Flowchart: Document 17"/>
          <p:cNvSpPr/>
          <p:nvPr/>
        </p:nvSpPr>
        <p:spPr>
          <a:xfrm>
            <a:off x="4419601" y="1448937"/>
            <a:ext cx="4533958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myObj = (int?)null;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myObj = 78;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myCar = new Car();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myCar = null;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Область видимости переменной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6953" y="1066800"/>
            <a:ext cx="3887848" cy="1752600"/>
            <a:chOff x="687059" y="1752600"/>
            <a:chExt cx="3814493" cy="1752600"/>
          </a:xfrm>
        </p:grpSpPr>
        <p:sp>
          <p:nvSpPr>
            <p:cNvPr id="13" name="Flowchart: Document 12"/>
            <p:cNvSpPr/>
            <p:nvPr/>
          </p:nvSpPr>
          <p:spPr>
            <a:xfrm>
              <a:off x="838199" y="1981200"/>
              <a:ext cx="3663353" cy="1524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if (length &gt; 10)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 int </a:t>
              </a: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area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= length * length;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6" name="AutoShape 25"/>
            <p:cNvSpPr>
              <a:spLocks noChangeArrowheads="1"/>
            </p:cNvSpPr>
            <p:nvPr/>
          </p:nvSpPr>
          <p:spPr bwMode="auto">
            <a:xfrm>
              <a:off x="687059" y="1752600"/>
              <a:ext cx="3094368" cy="342900"/>
            </a:xfrm>
            <a:prstGeom prst="roundRect">
              <a:avLst>
                <a:gd name="adj" fmla="val 4167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 marL="231775" indent="-231775">
                <a:buSzPct val="80000"/>
                <a:defRPr/>
              </a:pPr>
              <a:r>
                <a:rPr lang="ru-RU" dirty="0" smtClean="0">
                  <a:latin typeface="Consolas" charset="0"/>
                  <a:ea typeface="Consolas" charset="0"/>
                  <a:cs typeface="Consolas" charset="0"/>
                </a:rPr>
                <a:t>Block scope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951" y="2438400"/>
            <a:ext cx="3887848" cy="1828800"/>
            <a:chOff x="838362" y="2895600"/>
            <a:chExt cx="3797433" cy="1828800"/>
          </a:xfrm>
        </p:grpSpPr>
        <p:sp>
          <p:nvSpPr>
            <p:cNvPr id="15" name="Flowchart: Document 14"/>
            <p:cNvSpPr/>
            <p:nvPr/>
          </p:nvSpPr>
          <p:spPr>
            <a:xfrm>
              <a:off x="1063256" y="3200400"/>
              <a:ext cx="3572539" cy="1524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void ShowName()</a:t>
              </a:r>
            </a:p>
            <a:p>
              <a:pPr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 string </a:t>
              </a: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name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= "Bob";</a:t>
              </a:r>
            </a:p>
            <a:p>
              <a:pPr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ctr"/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" name="AutoShape 25"/>
            <p:cNvSpPr>
              <a:spLocks noChangeArrowheads="1"/>
            </p:cNvSpPr>
            <p:nvPr/>
          </p:nvSpPr>
          <p:spPr bwMode="auto">
            <a:xfrm>
              <a:off x="838362" y="2895600"/>
              <a:ext cx="3019263" cy="342900"/>
            </a:xfrm>
            <a:prstGeom prst="roundRect">
              <a:avLst>
                <a:gd name="adj" fmla="val 4167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 smtClean="0">
                  <a:latin typeface="Consolas" charset="0"/>
                  <a:ea typeface="Consolas" charset="0"/>
                  <a:cs typeface="Consolas" charset="0"/>
                </a:rPr>
                <a:t>Procedure scope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28600" y="4038600"/>
            <a:ext cx="3886200" cy="1981200"/>
            <a:chOff x="762000" y="4038600"/>
            <a:chExt cx="3886200" cy="1981200"/>
          </a:xfrm>
        </p:grpSpPr>
        <p:sp>
          <p:nvSpPr>
            <p:cNvPr id="17" name="Flowchart: Document 16"/>
            <p:cNvSpPr/>
            <p:nvPr/>
          </p:nvSpPr>
          <p:spPr>
            <a:xfrm>
              <a:off x="990600" y="4343400"/>
              <a:ext cx="3657600" cy="16764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defRPr/>
              </a:pP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private string </a:t>
              </a: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; </a:t>
              </a:r>
            </a:p>
            <a:p>
              <a:pPr algn="just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void SetString() </a:t>
              </a:r>
            </a:p>
            <a:p>
              <a:pPr algn="just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= "Hello World!";</a:t>
              </a:r>
            </a:p>
            <a:p>
              <a:pPr algn="just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79388" algn="just"/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762000" y="4038600"/>
              <a:ext cx="2943225" cy="342900"/>
            </a:xfrm>
            <a:prstGeom prst="roundRect">
              <a:avLst>
                <a:gd name="adj" fmla="val 4167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 smtClean="0">
                  <a:latin typeface="Consolas" charset="0"/>
                  <a:ea typeface="Consolas" charset="0"/>
                  <a:cs typeface="Consolas" charset="0"/>
                </a:rPr>
                <a:t>Class scope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14799" y="838200"/>
            <a:ext cx="4838759" cy="5181600"/>
            <a:chOff x="4267200" y="838200"/>
            <a:chExt cx="4572000" cy="5181600"/>
          </a:xfrm>
        </p:grpSpPr>
        <p:sp>
          <p:nvSpPr>
            <p:cNvPr id="19" name="Flowchart: Document 18"/>
            <p:cNvSpPr/>
            <p:nvPr/>
          </p:nvSpPr>
          <p:spPr>
            <a:xfrm>
              <a:off x="4419600" y="914400"/>
              <a:ext cx="4419600" cy="51054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588">
                <a:defRPr/>
              </a:pP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class CreateMessage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</a:t>
              </a: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public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string </a:t>
              </a:r>
              <a:r>
                <a:rPr lang="ru-RU" sz="1600" b="1" dirty="0" err="1"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= "Hello";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 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. . .</a:t>
              </a: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public </a:t>
              </a:r>
              <a:r>
                <a:rPr lang="ru-RU" sz="1600" dirty="0" err="1">
                  <a:latin typeface="Consolas" charset="0"/>
                  <a:ea typeface="Consolas" charset="0"/>
                  <a:cs typeface="Consolas" charset="0"/>
                </a:rPr>
                <a:t>DisplayMessage</a:t>
              </a: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public void ShowMessage()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{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    CreateMessage newMessage 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      = new CreateMessage();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    MessageBox.Show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     (newMessage.</a:t>
              </a:r>
              <a:r>
                <a:rPr lang="ru-RU" sz="1600" b="1" dirty="0">
                  <a:latin typeface="Consolas" charset="0"/>
                  <a:ea typeface="Consolas" charset="0"/>
                  <a:cs typeface="Consolas" charset="0"/>
                </a:rPr>
                <a:t>message</a:t>
              </a: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);</a:t>
              </a:r>
            </a:p>
            <a:p>
              <a:pPr marL="1588">
                <a:defRPr/>
              </a:pPr>
              <a:endParaRPr lang="ru-RU" sz="1600" dirty="0">
                <a:latin typeface="Consolas" charset="0"/>
                <a:ea typeface="Consolas" charset="0"/>
                <a:cs typeface="Consolas" charset="0"/>
              </a:endParaRP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   }</a:t>
              </a:r>
            </a:p>
            <a:p>
              <a:pPr marL="1588">
                <a:defRPr/>
              </a:pPr>
              <a:r>
                <a:rPr lang="ru-RU" sz="16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12" name="AutoShape 25"/>
            <p:cNvSpPr>
              <a:spLocks noChangeArrowheads="1"/>
            </p:cNvSpPr>
            <p:nvPr/>
          </p:nvSpPr>
          <p:spPr bwMode="auto">
            <a:xfrm>
              <a:off x="4267200" y="838200"/>
              <a:ext cx="2943225" cy="342900"/>
            </a:xfrm>
            <a:prstGeom prst="roundRect">
              <a:avLst>
                <a:gd name="adj" fmla="val 4167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anchor="ctr"/>
            <a:lstStyle/>
            <a:p>
              <a:pPr>
                <a:defRPr/>
              </a:pPr>
              <a:r>
                <a:rPr lang="ru-RU" dirty="0" smtClean="0">
                  <a:latin typeface="Consolas" charset="0"/>
                  <a:ea typeface="Consolas" charset="0"/>
                  <a:cs typeface="Consolas" charset="0"/>
                </a:rPr>
                <a:t>Namespace scope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типов данных</a:t>
            </a:r>
            <a:endParaRPr lang="ru-RU" dirty="0"/>
          </a:p>
        </p:txBody>
      </p:sp>
      <p:grpSp>
        <p:nvGrpSpPr>
          <p:cNvPr id="8" name="Group 7"/>
          <p:cNvGrpSpPr/>
          <p:nvPr/>
        </p:nvGrpSpPr>
        <p:grpSpPr>
          <a:xfrm>
            <a:off x="226951" y="1435501"/>
            <a:ext cx="8726607" cy="990600"/>
            <a:chOff x="0" y="1199"/>
            <a:chExt cx="8153400" cy="1216800"/>
          </a:xfrm>
          <a:solidFill>
            <a:schemeClr val="accent2">
              <a:lumMod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199"/>
              <a:ext cx="8153400" cy="12168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9399" y="60598"/>
              <a:ext cx="8034602" cy="1098002"/>
            </a:xfrm>
            <a:prstGeom prst="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</a:t>
              </a:r>
              <a:r>
                <a:rPr lang="ru-RU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е </a:t>
              </a:r>
              <a:r>
                <a:rPr lang="ru-RU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требует особых синтаксических конструкций и осуществляется компилятором</a:t>
              </a:r>
              <a:r>
                <a: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6950" y="710716"/>
            <a:ext cx="8726607" cy="514934"/>
            <a:chOff x="0" y="14032"/>
            <a:chExt cx="8001000" cy="514934"/>
          </a:xfrm>
          <a:solidFill>
            <a:schemeClr val="accent2">
              <a:lumMod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4032"/>
              <a:ext cx="8001000" cy="514934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 prstMaterial="dkEdge">
              <a:bevelT w="82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25137" y="39169"/>
              <a:ext cx="7950726" cy="464660"/>
            </a:xfrm>
            <a:prstGeom prst="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Невное</a:t>
              </a:r>
              <a:r>
                <a:rPr lang="ru-RU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преобразование (</a:t>
              </a:r>
              <a:r>
                <a:rPr lang="en-US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implicit </a:t>
              </a:r>
              <a:r>
                <a:rPr lang="ru-RU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conversion</a:t>
              </a:r>
              <a:r>
                <a:rPr lang="ru-RU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90526" y="2971800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float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double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типов данных</a:t>
            </a:r>
            <a:endParaRPr lang="ru-RU" dirty="0"/>
          </a:p>
        </p:txBody>
      </p:sp>
      <p:grpSp>
        <p:nvGrpSpPr>
          <p:cNvPr id="8" name="Group 7"/>
          <p:cNvGrpSpPr/>
          <p:nvPr/>
        </p:nvGrpSpPr>
        <p:grpSpPr>
          <a:xfrm>
            <a:off x="226952" y="1295400"/>
            <a:ext cx="8726606" cy="990600"/>
            <a:chOff x="0" y="1199"/>
            <a:chExt cx="8153400" cy="1216800"/>
          </a:xfrm>
          <a:solidFill>
            <a:schemeClr val="accent2">
              <a:lumMod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199"/>
              <a:ext cx="8153400" cy="12168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9399" y="60598"/>
              <a:ext cx="8034602" cy="1098002"/>
            </a:xfrm>
            <a:prstGeom prst="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Требует, чтобы был написан код для выполнения преобразования, которое, в противном случае, может привести к потере информации или ошибке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209366" y="658454"/>
            <a:ext cx="8744191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79267" y="679097"/>
            <a:ext cx="6987236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Явное преобразование (explicit conversion) или приведение (casting)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lowchart: Document 14"/>
          <p:cNvSpPr/>
          <p:nvPr/>
        </p:nvSpPr>
        <p:spPr>
          <a:xfrm>
            <a:off x="239652" y="2514600"/>
            <a:ext cx="8639804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b="1" dirty="0" err="1" smtClean="0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variableName1 = (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)variableName2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possibleInt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.ToInt32(possibleInt);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1234;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number.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(int.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TryParse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(numberString, out number))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{// Conversion succeeded, number now equals 1234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Константы и переменные только для чтения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1552" y="1416897"/>
            <a:ext cx="87520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277751" y="1483736"/>
            <a:ext cx="7865401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</a:t>
            </a: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const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только во время разработки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10"/>
          <p:cNvGrpSpPr/>
          <p:nvPr/>
        </p:nvGrpSpPr>
        <p:grpSpPr>
          <a:xfrm>
            <a:off x="226952" y="749563"/>
            <a:ext cx="8726606" cy="514934"/>
            <a:chOff x="0" y="14032"/>
            <a:chExt cx="8001000" cy="514934"/>
          </a:xfrm>
          <a:solidFill>
            <a:schemeClr val="accent2">
              <a:lumMod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4032"/>
              <a:ext cx="8001000" cy="514934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 prstMaterial="dkEdge">
              <a:bevelT w="82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25137" y="39169"/>
              <a:ext cx="7950726" cy="464660"/>
            </a:xfrm>
            <a:prstGeom prst="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just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Константы</a:t>
              </a:r>
            </a:p>
          </p:txBody>
        </p:sp>
      </p:grpSp>
      <p:sp>
        <p:nvSpPr>
          <p:cNvPr id="14" name="Flowchart: Document 13"/>
          <p:cNvSpPr/>
          <p:nvPr/>
        </p:nvSpPr>
        <p:spPr>
          <a:xfrm>
            <a:off x="207413" y="3048000"/>
            <a:ext cx="8746145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 DataType variableName = 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PI = 3.14159;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radius = 5;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circumference = 2 * PI * radius;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Константы и переменные только для чтения</a:t>
            </a:r>
            <a:endParaRPr lang="ru-RU" dirty="0"/>
          </a:p>
        </p:txBody>
      </p:sp>
      <p:sp>
        <p:nvSpPr>
          <p:cNvPr id="11" name="Rounded Rectangle 10"/>
          <p:cNvSpPr/>
          <p:nvPr/>
        </p:nvSpPr>
        <p:spPr>
          <a:xfrm>
            <a:off x="226951" y="1370303"/>
            <a:ext cx="87266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381000" y="1479922"/>
            <a:ext cx="7882202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readonly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во время выполнения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951" y="686451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381000" y="711588"/>
            <a:ext cx="4732575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Переменные только для чтения (read-only)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lowchart: Document 13"/>
          <p:cNvSpPr/>
          <p:nvPr/>
        </p:nvSpPr>
        <p:spPr>
          <a:xfrm>
            <a:off x="226951" y="2902559"/>
            <a:ext cx="8726606" cy="128844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 DataType variableName = Value;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string currentDateTime =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DateTime.Now.ToString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75989877"/>
              </p:ext>
            </p:extLst>
          </p:nvPr>
        </p:nvGraphicFramePr>
        <p:xfrm>
          <a:off x="304800" y="762000"/>
          <a:ext cx="8610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выражений и операций в С#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Знакомимся с созданием выражений с помощью различных операций, предоставляемых C#, и приоритетом операций</a:t>
            </a:r>
          </a:p>
          <a:p>
            <a:pPr indent="354013" algn="just"/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данными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752600"/>
            <a:ext cx="8726607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52351" y="2514600"/>
            <a:ext cx="8701207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a + 1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(a + b) / 2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"Answer: " + c.ToString()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b * System.Math.Tan(theta)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2" y="864981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2" y="161161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14252" y="2358255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is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26952" y="31084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39652" y="38589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14252" y="461648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  (), as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6952" y="537397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590255" y="84150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590255" y="161168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Информация о типе SizeOf, TypeOf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590255" y="2397060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602955" y="3182438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checked, unchecked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602955" y="3967816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02955" y="4797314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 операций</a:t>
            </a:r>
            <a:br>
              <a:rPr lang="ru-RU" dirty="0" smtClean="0"/>
            </a:br>
            <a:endParaRPr lang="ru-RU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91000" y="751275"/>
            <a:ext cx="4305300" cy="5585870"/>
            <a:chOff x="4191000" y="751275"/>
            <a:chExt cx="4305300" cy="5585870"/>
          </a:xfrm>
        </p:grpSpPr>
        <p:sp>
          <p:nvSpPr>
            <p:cNvPr id="4" name="Freeform 3"/>
            <p:cNvSpPr/>
            <p:nvPr/>
          </p:nvSpPr>
          <p:spPr>
            <a:xfrm>
              <a:off x="4191000" y="75127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(префиксные), +, - (унарные), !, ~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4216400" y="1176106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*, /, %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216400" y="159876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+, -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29100" y="204413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&lt;&lt;, &gt;&gt;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29100" y="2466800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&lt;, &gt;, &lt;=, &gt;=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29100" y="288233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==, !=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29100" y="3301991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29100" y="374717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^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29100" y="4204732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229100" y="4656778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&amp;&amp;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16400" y="5108824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||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203700" y="556552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операции присваивания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6400" y="601089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(постфиксные)</a:t>
              </a:r>
              <a:endParaRPr lang="ru-RU" sz="16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838200" y="914400"/>
            <a:ext cx="2514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ctr"/>
            <a:r>
              <a:rPr lang="ru-RU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Наивысший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8200" y="5410200"/>
            <a:ext cx="2514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ctr"/>
            <a:r>
              <a:rPr lang="ru-RU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Самый низкий</a:t>
            </a:r>
          </a:p>
        </p:txBody>
      </p:sp>
      <p:sp>
        <p:nvSpPr>
          <p:cNvPr id="8" name="Up-Down Arrow 7"/>
          <p:cNvSpPr/>
          <p:nvPr/>
        </p:nvSpPr>
        <p:spPr>
          <a:xfrm>
            <a:off x="1828800" y="1600200"/>
            <a:ext cx="533400" cy="3657600"/>
          </a:xfrm>
          <a:prstGeom prst="up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ctr"/>
            <a:endParaRPr lang="ru-RU" sz="1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операторов выбора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685800" y="1066800"/>
            <a:ext cx="7772400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различными типами операторов выбора и рекомендациями по их использованию в приложениях .NET Framework</a:t>
            </a: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сокращенной формы оператора if (one-way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 [code to execute]</a:t>
            </a: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9906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962400"/>
            <a:ext cx="8726607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810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сокращенной формы оператора if (one-way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С# предлагает две логические операции: логическая операция AND, которая представлена знаком операции «&amp;&amp;» и логическая операция OR, которая представлена знаком операции «||»</a:t>
            </a:r>
            <a:endParaRPr lang="ru-RU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22860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&gt;= 0 &amp;&amp; percent &lt;=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46482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invalidPercentage;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&lt; 0 || percent &gt;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6"/>
          <p:cNvSpPr/>
          <p:nvPr/>
        </p:nvSpPr>
        <p:spPr>
          <a:xfrm>
            <a:off x="226951" y="3872552"/>
            <a:ext cx="8726607" cy="7620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validPercentage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&gt;= 0 &amp;&amp;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&lt;= 100;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полной формы оператора if (either-or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1" y="11430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9652" y="762000"/>
            <a:ext cx="2133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733800"/>
            <a:ext cx="8726607" cy="2514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9652" y="3429000"/>
            <a:ext cx="2133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полной формы оператора if (either-or if)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914400"/>
            <a:ext cx="86884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Использование тернарной операции «?:» - альтернатива использованию полной формы оператора if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3886200"/>
            <a:ext cx="8688449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carColor = "green";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response = carColor == "red" ? "You have a red car" : "You do not have a red car";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35052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2352533"/>
            <a:ext cx="8726607" cy="838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 result = [condition] ? [true expression] : [false expression]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8448" y="2047733"/>
            <a:ext cx="1905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LTStd-Roman"/>
                <a:cs typeface="Consolas" pitchFamily="49" charset="0"/>
              </a:rPr>
              <a:t>Использование лесенки if else if…(multiple-outcome if)</a:t>
            </a:r>
            <a:endParaRPr lang="ru-RU" dirty="0">
              <a:latin typeface="HelveticaLTStd-Roman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([condition2])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 and condition2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and condition2 are both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1982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Что такое переменная?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2" y="762000"/>
            <a:ext cx="8726606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 представляет именованное место в памяти для хранения порции данных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26953" y="1789045"/>
            <a:ext cx="8726606" cy="545592"/>
          </a:xfrm>
          <a:custGeom>
            <a:avLst/>
            <a:gdLst>
              <a:gd name="connsiteX0" fmla="*/ 0 w 7467600"/>
              <a:gd name="connsiteY0" fmla="*/ 90934 h 545592"/>
              <a:gd name="connsiteX1" fmla="*/ 90934 w 7467600"/>
              <a:gd name="connsiteY1" fmla="*/ 0 h 545592"/>
              <a:gd name="connsiteX2" fmla="*/ 7376666 w 7467600"/>
              <a:gd name="connsiteY2" fmla="*/ 0 h 545592"/>
              <a:gd name="connsiteX3" fmla="*/ 7467600 w 7467600"/>
              <a:gd name="connsiteY3" fmla="*/ 90934 h 545592"/>
              <a:gd name="connsiteX4" fmla="*/ 7467600 w 7467600"/>
              <a:gd name="connsiteY4" fmla="*/ 454658 h 545592"/>
              <a:gd name="connsiteX5" fmla="*/ 7376666 w 7467600"/>
              <a:gd name="connsiteY5" fmla="*/ 545592 h 545592"/>
              <a:gd name="connsiteX6" fmla="*/ 90934 w 7467600"/>
              <a:gd name="connsiteY6" fmla="*/ 545592 h 545592"/>
              <a:gd name="connsiteX7" fmla="*/ 0 w 7467600"/>
              <a:gd name="connsiteY7" fmla="*/ 454658 h 545592"/>
              <a:gd name="connsiteX8" fmla="*/ 0 w 7467600"/>
              <a:gd name="connsiteY8" fmla="*/ 90934 h 5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545592">
                <a:moveTo>
                  <a:pt x="0" y="90934"/>
                </a:moveTo>
                <a:cubicBezTo>
                  <a:pt x="0" y="40713"/>
                  <a:pt x="40713" y="0"/>
                  <a:pt x="90934" y="0"/>
                </a:cubicBezTo>
                <a:lnTo>
                  <a:pt x="7376666" y="0"/>
                </a:lnTo>
                <a:cubicBezTo>
                  <a:pt x="7426887" y="0"/>
                  <a:pt x="7467600" y="40713"/>
                  <a:pt x="7467600" y="90934"/>
                </a:cubicBezTo>
                <a:lnTo>
                  <a:pt x="7467600" y="454658"/>
                </a:lnTo>
                <a:cubicBezTo>
                  <a:pt x="7467600" y="504879"/>
                  <a:pt x="7426887" y="545592"/>
                  <a:pt x="7376666" y="545592"/>
                </a:cubicBezTo>
                <a:lnTo>
                  <a:pt x="90934" y="545592"/>
                </a:lnTo>
                <a:cubicBezTo>
                  <a:pt x="40713" y="545592"/>
                  <a:pt x="0" y="504879"/>
                  <a:pt x="0" y="454658"/>
                </a:cubicBezTo>
                <a:lnTo>
                  <a:pt x="0" y="9093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34" tIns="102834" rIns="102834" bIns="102834" numCol="1" spcCol="1270" anchor="ctr" anchorCtr="0">
            <a:noAutofit/>
          </a:bodyPr>
          <a:lstStyle/>
          <a:p>
            <a:pPr lvl="0" algn="just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i="0" kern="1200" noProof="0" dirty="0" smtClean="0">
                <a:latin typeface="Calibri" charset="0"/>
                <a:ea typeface="Calibri" charset="0"/>
                <a:cs typeface="Calibri" charset="0"/>
              </a:rPr>
              <a:t>Переменная </a:t>
            </a:r>
            <a:r>
              <a:rPr lang="ru-RU" kern="1200" noProof="0" dirty="0" smtClean="0">
                <a:latin typeface="Calibri" charset="0"/>
                <a:ea typeface="Calibri" charset="0"/>
                <a:cs typeface="Calibri" charset="0"/>
              </a:rPr>
              <a:t>характеризуется:</a:t>
            </a:r>
            <a:endParaRPr lang="ru-RU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3" y="2490157"/>
            <a:ext cx="8726606" cy="417200"/>
          </a:xfrm>
          <a:custGeom>
            <a:avLst/>
            <a:gdLst>
              <a:gd name="connsiteX0" fmla="*/ 0 w 7467600"/>
              <a:gd name="connsiteY0" fmla="*/ 69535 h 417200"/>
              <a:gd name="connsiteX1" fmla="*/ 69535 w 7467600"/>
              <a:gd name="connsiteY1" fmla="*/ 0 h 417200"/>
              <a:gd name="connsiteX2" fmla="*/ 7398065 w 7467600"/>
              <a:gd name="connsiteY2" fmla="*/ 0 h 417200"/>
              <a:gd name="connsiteX3" fmla="*/ 7467600 w 7467600"/>
              <a:gd name="connsiteY3" fmla="*/ 69535 h 417200"/>
              <a:gd name="connsiteX4" fmla="*/ 7467600 w 7467600"/>
              <a:gd name="connsiteY4" fmla="*/ 347665 h 417200"/>
              <a:gd name="connsiteX5" fmla="*/ 7398065 w 7467600"/>
              <a:gd name="connsiteY5" fmla="*/ 417200 h 417200"/>
              <a:gd name="connsiteX6" fmla="*/ 69535 w 7467600"/>
              <a:gd name="connsiteY6" fmla="*/ 417200 h 417200"/>
              <a:gd name="connsiteX7" fmla="*/ 0 w 7467600"/>
              <a:gd name="connsiteY7" fmla="*/ 347665 h 417200"/>
              <a:gd name="connsiteX8" fmla="*/ 0 w 7467600"/>
              <a:gd name="connsiteY8" fmla="*/ 69535 h 4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17200">
                <a:moveTo>
                  <a:pt x="0" y="69535"/>
                </a:moveTo>
                <a:cubicBezTo>
                  <a:pt x="0" y="31132"/>
                  <a:pt x="31132" y="0"/>
                  <a:pt x="69535" y="0"/>
                </a:cubicBezTo>
                <a:lnTo>
                  <a:pt x="7398065" y="0"/>
                </a:lnTo>
                <a:cubicBezTo>
                  <a:pt x="7436468" y="0"/>
                  <a:pt x="7467600" y="31132"/>
                  <a:pt x="7467600" y="69535"/>
                </a:cubicBezTo>
                <a:lnTo>
                  <a:pt x="7467600" y="347665"/>
                </a:lnTo>
                <a:cubicBezTo>
                  <a:pt x="7467600" y="386068"/>
                  <a:pt x="7436468" y="417200"/>
                  <a:pt x="7398065" y="417200"/>
                </a:cubicBezTo>
                <a:lnTo>
                  <a:pt x="69535" y="417200"/>
                </a:lnTo>
                <a:cubicBezTo>
                  <a:pt x="31132" y="417200"/>
                  <a:pt x="0" y="386068"/>
                  <a:pt x="0" y="347665"/>
                </a:cubicBezTo>
                <a:lnTo>
                  <a:pt x="0" y="69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46" tIns="88946" rIns="88946" bIns="8894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Имя (Name)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3" y="306287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Адрес (Address)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3" y="364759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Тип данных (Data type)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26953" y="4232316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Значение (Value)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26953" y="481703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Область видимости (Scope)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6953" y="540175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 smtClean="0">
                <a:latin typeface="Calibri" charset="0"/>
                <a:ea typeface="Calibri" charset="0"/>
                <a:cs typeface="Calibri" charset="0"/>
              </a:rPr>
              <a:t>Время жизни (Lifetime)</a:t>
            </a:r>
            <a:endParaRPr lang="ru-RU" sz="1800" b="0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HelveticaLTStd-Roman"/>
                <a:cs typeface="Consolas" pitchFamily="49" charset="0"/>
              </a:rPr>
              <a:t>Использование лесенки if else if…(multiple-outcome if)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1371600"/>
            <a:ext cx="8726607" cy="4343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if (a &gt; 10)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Add code to execute if a is greater than 10 and less than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6952" y="1066800"/>
            <a:ext cx="2211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Switch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1371600"/>
            <a:ext cx="4268848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switch ([expression to check])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[test1]: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[test2]: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38600" y="1335206"/>
            <a:ext cx="4914959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swith(a)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case 0: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0.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3: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1, 2, or 3.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any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other value.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1143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Switch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838200"/>
            <a:ext cx="8726607" cy="563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int caseSwitch = 1;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switch (caseSwitch)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1");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2");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7 - 4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3");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4: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{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             Console.WriteLine("Endless looping. . . .");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Console.WriteLine("Default case");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762000"/>
            <a:ext cx="5335648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блок кода в операторе switch должен заканчиваться оператором, который явно завершает конструкцию ([exit case statement]). Если опустить этот оператор, созникнет ошибка компиляции. В качестве таких оператов можно использовать: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Switch</a:t>
            </a:r>
            <a:endParaRPr lang="ru-RU" dirty="0"/>
          </a:p>
        </p:txBody>
      </p:sp>
      <p:sp>
        <p:nvSpPr>
          <p:cNvPr id="6" name="Freeform 5"/>
          <p:cNvSpPr/>
          <p:nvPr/>
        </p:nvSpPr>
        <p:spPr>
          <a:xfrm>
            <a:off x="5714999" y="7620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r>
              <a:rPr lang="ru-RU" sz="1800" b="0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4999" y="1414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goto case [testX];</a:t>
            </a:r>
            <a:r>
              <a:rPr lang="ru-RU" sz="1800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14999" y="2062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return;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4999" y="2710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throw;</a:t>
            </a:r>
            <a:r>
              <a:rPr lang="en-US" sz="1800" kern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6952" y="3048000"/>
            <a:ext cx="53356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switch(carColor.ToLower())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"red":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Red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"blue":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Blue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Unknown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Рекомендации по использованию операторов выбора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1" y="8005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блока кода 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1" y="18778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if/else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из двух блоков кода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1" y="29551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 else if...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запуска одного из нескольких блоков кода на основе условий, которые состоят из нескольких переменных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1" y="40324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вложенные конструкции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при более сложном анализе условий, состоящих из нескольких переменных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26951" y="51097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оператор </a:t>
            </a:r>
            <a:r>
              <a:rPr lang="ru-RU" sz="1800" b="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выполнения действий, основанных на возможных значения одной переменной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операторов цикла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основными операторами цикла, доступными в C#, и возможностями их использования в приложениях</a:t>
            </a:r>
          </a:p>
          <a:p>
            <a:pPr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операторов цикла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2" y="1015630"/>
            <a:ext cx="8688448" cy="614739"/>
          </a:xfrm>
          <a:custGeom>
            <a:avLst/>
            <a:gdLst>
              <a:gd name="connsiteX0" fmla="*/ 0 w 8610600"/>
              <a:gd name="connsiteY0" fmla="*/ 102459 h 614739"/>
              <a:gd name="connsiteX1" fmla="*/ 102459 w 8610600"/>
              <a:gd name="connsiteY1" fmla="*/ 0 h 614739"/>
              <a:gd name="connsiteX2" fmla="*/ 8508141 w 8610600"/>
              <a:gd name="connsiteY2" fmla="*/ 0 h 614739"/>
              <a:gd name="connsiteX3" fmla="*/ 8610600 w 8610600"/>
              <a:gd name="connsiteY3" fmla="*/ 102459 h 614739"/>
              <a:gd name="connsiteX4" fmla="*/ 8610600 w 8610600"/>
              <a:gd name="connsiteY4" fmla="*/ 512280 h 614739"/>
              <a:gd name="connsiteX5" fmla="*/ 8508141 w 8610600"/>
              <a:gd name="connsiteY5" fmla="*/ 614739 h 614739"/>
              <a:gd name="connsiteX6" fmla="*/ 102459 w 8610600"/>
              <a:gd name="connsiteY6" fmla="*/ 614739 h 614739"/>
              <a:gd name="connsiteX7" fmla="*/ 0 w 8610600"/>
              <a:gd name="connsiteY7" fmla="*/ 512280 h 614739"/>
              <a:gd name="connsiteX8" fmla="*/ 0 w 8610600"/>
              <a:gd name="connsiteY8" fmla="*/ 102459 h 61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614739">
                <a:moveTo>
                  <a:pt x="0" y="102459"/>
                </a:moveTo>
                <a:cubicBezTo>
                  <a:pt x="0" y="45872"/>
                  <a:pt x="45872" y="0"/>
                  <a:pt x="102459" y="0"/>
                </a:cubicBezTo>
                <a:lnTo>
                  <a:pt x="8508141" y="0"/>
                </a:lnTo>
                <a:cubicBezTo>
                  <a:pt x="8564728" y="0"/>
                  <a:pt x="8610600" y="45872"/>
                  <a:pt x="8610600" y="102459"/>
                </a:cubicBezTo>
                <a:lnTo>
                  <a:pt x="8610600" y="512280"/>
                </a:lnTo>
                <a:cubicBezTo>
                  <a:pt x="8610600" y="568867"/>
                  <a:pt x="8564728" y="614739"/>
                  <a:pt x="8508141" y="614739"/>
                </a:cubicBezTo>
                <a:lnTo>
                  <a:pt x="102459" y="614739"/>
                </a:lnTo>
                <a:cubicBezTo>
                  <a:pt x="45872" y="614739"/>
                  <a:pt x="0" y="568867"/>
                  <a:pt x="0" y="512280"/>
                </a:cubicBezTo>
                <a:lnTo>
                  <a:pt x="0" y="1024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8589" tIns="98589" rIns="98589" bIns="985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C# существует три типа операторов цикла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2" y="1817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позволяет выполнять блок кода ноль или более раз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2" y="3221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do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работает аналогично циклу while, условие проверяется в конце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2" y="4625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 позволяет выполнять код заданное количество раз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95400"/>
            <a:ext cx="3278248" cy="1371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while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914400"/>
            <a:ext cx="2363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2766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balance = 100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rate = 2.5;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targetBalance = 1000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years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while (balance &lt;= targetBalance)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balance *= (rate / 100) + 1;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years +=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819400"/>
            <a:ext cx="1678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while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1061245"/>
            <a:ext cx="4991159" cy="685800"/>
          </a:xfrm>
          <a:custGeom>
            <a:avLst/>
            <a:gdLst>
              <a:gd name="connsiteX0" fmla="*/ 0 w 4800600"/>
              <a:gd name="connsiteY0" fmla="*/ 57050 h 342291"/>
              <a:gd name="connsiteX1" fmla="*/ 57050 w 4800600"/>
              <a:gd name="connsiteY1" fmla="*/ 0 h 342291"/>
              <a:gd name="connsiteX2" fmla="*/ 4743550 w 4800600"/>
              <a:gd name="connsiteY2" fmla="*/ 0 h 342291"/>
              <a:gd name="connsiteX3" fmla="*/ 4800600 w 4800600"/>
              <a:gd name="connsiteY3" fmla="*/ 57050 h 342291"/>
              <a:gd name="connsiteX4" fmla="*/ 4800600 w 4800600"/>
              <a:gd name="connsiteY4" fmla="*/ 285241 h 342291"/>
              <a:gd name="connsiteX5" fmla="*/ 4743550 w 4800600"/>
              <a:gd name="connsiteY5" fmla="*/ 342291 h 342291"/>
              <a:gd name="connsiteX6" fmla="*/ 57050 w 4800600"/>
              <a:gd name="connsiteY6" fmla="*/ 342291 h 342291"/>
              <a:gd name="connsiteX7" fmla="*/ 0 w 4800600"/>
              <a:gd name="connsiteY7" fmla="*/ 285241 h 342291"/>
              <a:gd name="connsiteX8" fmla="*/ 0 w 4800600"/>
              <a:gd name="connsiteY8" fmla="*/ 57050 h 3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342291">
                <a:moveTo>
                  <a:pt x="0" y="57050"/>
                </a:moveTo>
                <a:cubicBezTo>
                  <a:pt x="0" y="25542"/>
                  <a:pt x="25542" y="0"/>
                  <a:pt x="57050" y="0"/>
                </a:cubicBezTo>
                <a:lnTo>
                  <a:pt x="4743550" y="0"/>
                </a:lnTo>
                <a:cubicBezTo>
                  <a:pt x="4775058" y="0"/>
                  <a:pt x="4800600" y="25542"/>
                  <a:pt x="4800600" y="57050"/>
                </a:cubicBezTo>
                <a:lnTo>
                  <a:pt x="4800600" y="285241"/>
                </a:lnTo>
                <a:cubicBezTo>
                  <a:pt x="4800600" y="316749"/>
                  <a:pt x="4775058" y="342291"/>
                  <a:pt x="4743550" y="342291"/>
                </a:cubicBezTo>
                <a:lnTo>
                  <a:pt x="57050" y="342291"/>
                </a:lnTo>
                <a:cubicBezTo>
                  <a:pt x="25542" y="342291"/>
                  <a:pt x="0" y="316749"/>
                  <a:pt x="0" y="285241"/>
                </a:cubicBezTo>
                <a:lnTo>
                  <a:pt x="0" y="570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5289" tIns="85289" rIns="85289" bIns="852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содержит следующие элементы: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962399" y="18938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while, которое определяет цикл while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962399" y="29606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начале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962399" y="4033045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95400"/>
            <a:ext cx="3506848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 while ([condition]);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3" y="9144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1242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userInput = "";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userInput = GetUserInput();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if (userInput.Length &lt; 5)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You must enter at least 5 characters.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 while (userInput.Length &lt; 5);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4479" y="2667000"/>
            <a:ext cx="1514321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do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915164"/>
            <a:ext cx="4991159" cy="735675"/>
          </a:xfrm>
          <a:custGeom>
            <a:avLst/>
            <a:gdLst>
              <a:gd name="connsiteX0" fmla="*/ 0 w 4800600"/>
              <a:gd name="connsiteY0" fmla="*/ 84646 h 507868"/>
              <a:gd name="connsiteX1" fmla="*/ 84646 w 4800600"/>
              <a:gd name="connsiteY1" fmla="*/ 0 h 507868"/>
              <a:gd name="connsiteX2" fmla="*/ 4715954 w 4800600"/>
              <a:gd name="connsiteY2" fmla="*/ 0 h 507868"/>
              <a:gd name="connsiteX3" fmla="*/ 4800600 w 4800600"/>
              <a:gd name="connsiteY3" fmla="*/ 84646 h 507868"/>
              <a:gd name="connsiteX4" fmla="*/ 4800600 w 4800600"/>
              <a:gd name="connsiteY4" fmla="*/ 423222 h 507868"/>
              <a:gd name="connsiteX5" fmla="*/ 4715954 w 4800600"/>
              <a:gd name="connsiteY5" fmla="*/ 507868 h 507868"/>
              <a:gd name="connsiteX6" fmla="*/ 84646 w 4800600"/>
              <a:gd name="connsiteY6" fmla="*/ 507868 h 507868"/>
              <a:gd name="connsiteX7" fmla="*/ 0 w 4800600"/>
              <a:gd name="connsiteY7" fmla="*/ 423222 h 507868"/>
              <a:gd name="connsiteX8" fmla="*/ 0 w 4800600"/>
              <a:gd name="connsiteY8" fmla="*/ 84646 h 5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507868">
                <a:moveTo>
                  <a:pt x="0" y="84646"/>
                </a:moveTo>
                <a:cubicBezTo>
                  <a:pt x="0" y="37897"/>
                  <a:pt x="37897" y="0"/>
                  <a:pt x="84646" y="0"/>
                </a:cubicBezTo>
                <a:lnTo>
                  <a:pt x="4715954" y="0"/>
                </a:lnTo>
                <a:cubicBezTo>
                  <a:pt x="4762703" y="0"/>
                  <a:pt x="4800600" y="37897"/>
                  <a:pt x="4800600" y="84646"/>
                </a:cubicBezTo>
                <a:lnTo>
                  <a:pt x="4800600" y="423222"/>
                </a:lnTo>
                <a:cubicBezTo>
                  <a:pt x="4800600" y="469971"/>
                  <a:pt x="4762703" y="507868"/>
                  <a:pt x="4715954" y="507868"/>
                </a:cubicBezTo>
                <a:lnTo>
                  <a:pt x="84646" y="507868"/>
                </a:lnTo>
                <a:cubicBezTo>
                  <a:pt x="37897" y="507868"/>
                  <a:pt x="0" y="469971"/>
                  <a:pt x="0" y="423222"/>
                </a:cubicBezTo>
                <a:lnTo>
                  <a:pt x="0" y="8464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372" tIns="93372" rIns="93372" bIns="93372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do содержит следующие элементы: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962399" y="17526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do, которое определяет цикл do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962399" y="25908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962399" y="34290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конце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332" y="1143000"/>
            <a:ext cx="8696836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for ([counter variable] = [starting value]; [limit]; [counter modification])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838200"/>
            <a:ext cx="262381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for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226952" y="26187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for содержит следующие элементы: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952" y="32235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for для определения цикла for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2" y="3828330"/>
            <a:ext cx="8726607" cy="188667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Спецификацию цикла, состоящую из следующих элементов: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переменная-счетчик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начальное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предельное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инструкции о том, как изменять переменную-счетчик в конце каждой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итерации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26952" y="5800440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 для выполнения каждой итерации</a:t>
            </a:r>
            <a:endParaRPr lang="ru-RU" sz="180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Примитивные, ссылочные и значимые типы</a:t>
            </a:r>
            <a:endParaRPr lang="en-US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437355" y="762000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</a:t>
              </a: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Types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Object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Value Type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String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Int16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Int32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Int64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Double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Single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Char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Boolean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UInt16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UInt32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UInt64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smtClean="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990600"/>
            <a:ext cx="8726607" cy="495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int j;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(j = 0; j &lt; 10; j++)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j.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// j is also available here</a:t>
            </a:r>
          </a:p>
          <a:p>
            <a:pPr marL="176213" algn="ctr"/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оператора 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2133600"/>
            <a:ext cx="8726607" cy="3124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string[] strings = new string[]{"One", "Two", "Three", "Four", "Five"};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result = "";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for(int stringIndex = 0; stringIndex &lt; strings.Length; stringIndex++)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for (int charIndex = strings[stringIndex].Length - 1; charIndex &gt;= 0; charIndex--)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result += strings[stringIndex][charIndex];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0668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Можно использовать вложенные циклы for, каждый из которых определяет свою собственную переменную-счетчик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96158" y="49530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ctr"/>
            <a:r>
              <a:rPr lang="ru-RU" sz="16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en-US" sz="1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?</a:t>
            </a:r>
            <a:endParaRPr lang="ru-RU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break и continue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>
          <a:xfrm>
            <a:off x="226952" y="1563727"/>
            <a:ext cx="8688448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break;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26686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Оператор break</a:t>
            </a:r>
            <a:endParaRPr lang="ru-RU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572000"/>
            <a:ext cx="8688448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Оператор break позволяет полностью выйти из цикла и перейти к следующей строке кода вне цикла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break и continue</a:t>
            </a:r>
            <a:endParaRPr lang="ru-RU" dirty="0"/>
          </a:p>
        </p:txBody>
      </p:sp>
      <p:sp>
        <p:nvSpPr>
          <p:cNvPr id="5" name="Flowchart: Document 4"/>
          <p:cNvSpPr/>
          <p:nvPr/>
        </p:nvSpPr>
        <p:spPr>
          <a:xfrm>
            <a:off x="226952" y="13716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685800"/>
            <a:ext cx="27448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endParaRPr lang="ru-RU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343400"/>
            <a:ext cx="8726606" cy="13164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r>
              <a:rPr lang="ru-RU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похож на оператор break за исключением того, что, вместо выхода из цикла полностью, он пропускает оставшийся код текущей итерации, проверяет условие, и, в случае его истинности, начинает следующую итерацию цикла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использование массивов</a:t>
            </a:r>
            <a:endParaRPr lang="ru-RU" dirty="0"/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массивами и возможностью их использования для хранения и управления данными в приложениях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.NET Framework</a:t>
            </a:r>
            <a:endParaRPr lang="ru-RU" sz="2000" dirty="0"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2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массив?</a:t>
            </a:r>
            <a:endParaRPr lang="ru-RU" dirty="0"/>
          </a:p>
        </p:txBody>
      </p:sp>
      <p:sp>
        <p:nvSpPr>
          <p:cNvPr id="7" name="Freeform 6"/>
          <p:cNvSpPr/>
          <p:nvPr/>
        </p:nvSpPr>
        <p:spPr>
          <a:xfrm>
            <a:off x="226951" y="1828800"/>
            <a:ext cx="8726607" cy="542683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26951" y="2521890"/>
            <a:ext cx="8726607" cy="453544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26951" y="3123662"/>
            <a:ext cx="8726607" cy="453544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26951" y="3710936"/>
            <a:ext cx="8726607" cy="453544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26951" y="4298210"/>
            <a:ext cx="8726607" cy="453544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6951" y="4885484"/>
            <a:ext cx="8726607" cy="453544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26951" y="5472758"/>
            <a:ext cx="8726607" cy="453544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  <a:endParaRPr lang="ru-RU" sz="18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1" y="773073"/>
            <a:ext cx="3962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400" y="3581400"/>
            <a:ext cx="3733800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[] squares = new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[10];</a:t>
              </a:r>
            </a:p>
            <a:p>
              <a:pPr marL="179388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squares[1] = 1;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0x0000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0x0001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0x0000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string[] 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name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s = new string[10];</a:t>
                </a:r>
              </a:p>
              <a:p>
                <a:pPr marL="179388"/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;</a:t>
                </a:r>
                <a:endParaRPr lang="en-US" sz="16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 smtClean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Skit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[,,]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1143000"/>
            <a:ext cx="44212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373380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. . .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51" y="3505200"/>
            <a:ext cx="2133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Примитивные, ссылочные и значимые типы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x2 = x1;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dirty="0" smtClean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dirty="0" smtClean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=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new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byte[3,4];</a:t>
              </a:r>
            </a:p>
            <a:p>
              <a:pPr marL="179388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[1,2] = 1;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4199" y="2968160"/>
              <a:ext cx="1556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0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7536"/>
            <a:ext cx="33528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jagged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sp>
        <p:nvSpPr>
          <p:cNvPr id="4" name="Flowchart: Document 4"/>
          <p:cNvSpPr/>
          <p:nvPr/>
        </p:nvSpPr>
        <p:spPr>
          <a:xfrm>
            <a:off x="226952" y="781843"/>
            <a:ext cx="8688448" cy="115528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[,] vectors =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[3][];</a:t>
            </a:r>
          </a:p>
          <a:p>
            <a:pPr marL="179388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vectors[0] = new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[4];</a:t>
            </a:r>
          </a:p>
          <a:p>
            <a:pPr marL="179388"/>
            <a:r>
              <a:rPr lang="en-US" sz="1600" dirty="0" smtClean="0">
                <a:latin typeface="Consolas" pitchFamily="49" charset="0"/>
                <a:cs typeface="Consolas" pitchFamily="49" charset="0"/>
              </a:rPr>
              <a:t>vectors[2] = new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[2];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6952" y="2968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onsolas" pitchFamily="49" charset="0"/>
                <a:cs typeface="Consolas" pitchFamily="49" charset="0"/>
              </a:rPr>
              <a:t>vectors </a:t>
            </a:r>
            <a:r>
              <a:rPr lang="en-US" sz="1600" smtClean="0">
                <a:latin typeface="Consolas" charset="0"/>
                <a:ea typeface="Consolas" charset="0"/>
                <a:cs typeface="Consolas" charset="0"/>
              </a:rPr>
              <a:t>: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101813" y="2036819"/>
            <a:ext cx="2220337" cy="53657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System.Int32[][]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338775" y="2849995"/>
            <a:ext cx="1420558" cy="574884"/>
            <a:chOff x="5000129" y="1863309"/>
            <a:chExt cx="1295400" cy="508000"/>
          </a:xfrm>
        </p:grpSpPr>
        <p:sp>
          <p:nvSpPr>
            <p:cNvPr id="70" name="Rectangle 69"/>
            <p:cNvSpPr/>
            <p:nvPr/>
          </p:nvSpPr>
          <p:spPr>
            <a:xfrm>
              <a:off x="5000129" y="186330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571628" y="2029213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/>
          <p:cNvCxnSpPr>
            <a:stCxn id="70" idx="0"/>
            <a:endCxn id="46" idx="1"/>
          </p:cNvCxnSpPr>
          <p:nvPr/>
        </p:nvCxnSpPr>
        <p:spPr>
          <a:xfrm flipV="1">
            <a:off x="2049054" y="2305106"/>
            <a:ext cx="1052759" cy="54488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028866" y="3398111"/>
            <a:ext cx="1697877" cy="2697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3" name="Straight Arrow Connector 52"/>
          <p:cNvCxnSpPr>
            <a:stCxn id="71" idx="6"/>
            <a:endCxn id="50" idx="0"/>
          </p:cNvCxnSpPr>
          <p:nvPr/>
        </p:nvCxnSpPr>
        <p:spPr>
          <a:xfrm>
            <a:off x="2132615" y="3137437"/>
            <a:ext cx="1745190" cy="26067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oli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554844" y="2032832"/>
            <a:ext cx="2005493" cy="53657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System.Int32[]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5" name="Straight Connector 54"/>
          <p:cNvCxnSpPr>
            <a:stCxn id="57" idx="0"/>
            <a:endCxn id="54" idx="1"/>
          </p:cNvCxnSpPr>
          <p:nvPr/>
        </p:nvCxnSpPr>
        <p:spPr>
          <a:xfrm flipV="1">
            <a:off x="3936806" y="2301119"/>
            <a:ext cx="1618038" cy="125883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445305" y="3559958"/>
            <a:ext cx="983001" cy="5748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445305" y="5343976"/>
            <a:ext cx="983001" cy="5748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01813" y="3708559"/>
            <a:ext cx="304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 </a:t>
            </a:r>
          </a:p>
          <a:p>
            <a:endParaRPr lang="en-US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 </a:t>
            </a:r>
          </a:p>
          <a:p>
            <a:endParaRPr lang="en-US" dirty="0" smtClean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45305" y="4436779"/>
            <a:ext cx="983001" cy="5748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(null)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853243" y="3747705"/>
            <a:ext cx="167124" cy="1993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983" y="5539093"/>
            <a:ext cx="167124" cy="1993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34683" y="3398111"/>
            <a:ext cx="3128317" cy="869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30933" y="3381572"/>
            <a:ext cx="28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0     1     2     3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748998" y="3720562"/>
            <a:ext cx="597232" cy="486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521859" y="3708559"/>
            <a:ext cx="597232" cy="486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291353" y="3708559"/>
            <a:ext cx="597232" cy="486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060847" y="3708559"/>
            <a:ext cx="597232" cy="486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634683" y="5191382"/>
            <a:ext cx="1656670" cy="869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930933" y="5174843"/>
            <a:ext cx="118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     </a:t>
            </a:r>
            <a:r>
              <a:rPr lang="en-US" smtClean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 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748997" y="5513833"/>
            <a:ext cx="597232" cy="486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521858" y="5501830"/>
            <a:ext cx="597232" cy="486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3" name="Straight Arrow Connector 92"/>
          <p:cNvCxnSpPr>
            <a:stCxn id="31" idx="6"/>
            <a:endCxn id="58" idx="1"/>
          </p:cNvCxnSpPr>
          <p:nvPr/>
        </p:nvCxnSpPr>
        <p:spPr>
          <a:xfrm flipV="1">
            <a:off x="4020367" y="3832656"/>
            <a:ext cx="1614316" cy="1474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oli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2" idx="6"/>
            <a:endCxn id="87" idx="1"/>
          </p:cNvCxnSpPr>
          <p:nvPr/>
        </p:nvCxnSpPr>
        <p:spPr>
          <a:xfrm flipV="1">
            <a:off x="4015107" y="5625927"/>
            <a:ext cx="1619576" cy="1286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oli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инициализация массивов</a:t>
            </a:r>
            <a:endParaRPr lang="ru-RU" dirty="0"/>
          </a:p>
        </p:txBody>
      </p:sp>
      <p:sp>
        <p:nvSpPr>
          <p:cNvPr id="6" name="Flowchart: Document 5"/>
          <p:cNvSpPr/>
          <p:nvPr/>
        </p:nvSpPr>
        <p:spPr>
          <a:xfrm>
            <a:off x="226952" y="1143000"/>
            <a:ext cx="70882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41926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dirty="0" smtClean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133600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6629400" y="9906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  <p:sp>
        <p:nvSpPr>
          <p:cNvPr id="12" name="Flowchart: Document 11"/>
          <p:cNvSpPr/>
          <p:nvPr/>
        </p:nvSpPr>
        <p:spPr>
          <a:xfrm>
            <a:off x="226952" y="3733800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1" y="762000"/>
            <a:ext cx="8726607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4"/>
          <p:cNvSpPr/>
          <p:nvPr/>
        </p:nvSpPr>
        <p:spPr>
          <a:xfrm>
            <a:off x="226951" y="30480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типу</a:t>
            </a:r>
            <a:endParaRPr lang="ru-RU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методы могут возвращать ссылку на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создает и инициализирует массив, возвращение ссылки на массив не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вызывает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проблем; если же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нужно,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сначала необходимо решить,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вправе ли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вызывающая программа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иметь доступ к этому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Символы,</a:t>
            </a:r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en-US" dirty="0"/>
              <a:t>и </a:t>
            </a:r>
            <a:r>
              <a:rPr lang="ru-RU" dirty="0"/>
              <a:t>работа</a:t>
            </a:r>
            <a:r>
              <a:rPr lang="en-US" dirty="0"/>
              <a:t> с </a:t>
            </a:r>
            <a:r>
              <a:rPr lang="ru-RU" dirty="0"/>
              <a:t>текстом</a:t>
            </a:r>
          </a:p>
        </p:txBody>
      </p:sp>
      <p:sp>
        <p:nvSpPr>
          <p:cNvPr id="7" name="Cloud Callout 6"/>
          <p:cNvSpPr/>
          <p:nvPr/>
        </p:nvSpPr>
        <p:spPr bwMode="auto">
          <a:xfrm>
            <a:off x="226951" y="1066800"/>
            <a:ext cx="8726607" cy="4038600"/>
          </a:xfrm>
          <a:prstGeom prst="cloudCallou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2000" dirty="0">
                <a:latin typeface="Calibri" charset="0"/>
                <a:ea typeface="Calibri" charset="0"/>
                <a:cs typeface="Calibri" charset="0"/>
              </a:rPr>
              <a:t>Знакомимся с символами, строками, регулярными выражениями и возможностями их использования в приложениях</a:t>
            </a:r>
          </a:p>
          <a:p>
            <a:pPr indent="354013" algn="just"/>
            <a:endParaRPr lang="ru-RU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28846894"/>
              </p:ext>
            </p:extLst>
          </p:nvPr>
        </p:nvGraphicFramePr>
        <p:xfrm>
          <a:off x="304800" y="762001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/>
                <a:gridCol w="6398703"/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</a:t>
            </a:r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</a:t>
            </a:r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81000" y="1676400"/>
            <a:ext cx="83058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97615" y="762000"/>
            <a:ext cx="8655943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94476" y="2438400"/>
            <a:ext cx="8659082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73590" y="3585950"/>
            <a:ext cx="8679968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61190" y="4648200"/>
            <a:ext cx="86923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CTE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Примитивные, ссылочные и значимые типы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p1 = new Person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sz="1600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Bart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De 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34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Bart </a:t>
              </a:r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De </a:t>
              </a:r>
              <a:r>
                <a:rPr lang="en-US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>
                  <a:latin typeface="Consolas" pitchFamily="49" charset="0"/>
                  <a:cs typeface="Consolas" pitchFamily="49" charset="0"/>
                </a:rPr>
                <a:t>Person </a:t>
              </a:r>
              <a:r>
                <a:rPr lang="en-US" sz="1600" smtClean="0">
                  <a:latin typeface="Consolas" pitchFamily="49" charset="0"/>
                  <a:cs typeface="Consolas" pitchFamily="49" charset="0"/>
                </a:rPr>
                <a:t>p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2</a:t>
              </a:r>
              <a:r>
                <a:rPr lang="en-US" sz="1600" smtClean="0">
                  <a:latin typeface="Consolas" pitchFamily="49" charset="0"/>
                  <a:cs typeface="Consolas" pitchFamily="49" charset="0"/>
                </a:rPr>
                <a:t> = p;1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p2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90503441"/>
              </p:ext>
            </p:extLst>
          </p:nvPr>
        </p:nvGraphicFramePr>
        <p:xfrm>
          <a:off x="304800" y="7620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/>
                <a:gridCol w="55610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33469976"/>
              </p:ext>
            </p:extLst>
          </p:nvPr>
        </p:nvGraphicFramePr>
        <p:xfrm>
          <a:off x="284954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/>
                <a:gridCol w="55610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29009428"/>
              </p:ext>
            </p:extLst>
          </p:nvPr>
        </p:nvGraphicFramePr>
        <p:xfrm>
          <a:off x="284954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/>
                <a:gridCol w="55610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831160"/>
              </p:ext>
            </p:extLst>
          </p:nvPr>
        </p:nvGraphicFramePr>
        <p:xfrm>
          <a:off x="284954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/>
                <a:gridCol w="55610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sp>
        <p:nvSpPr>
          <p:cNvPr id="32" name="Flowchart: Document 4"/>
          <p:cNvSpPr/>
          <p:nvPr/>
        </p:nvSpPr>
        <p:spPr>
          <a:xfrm>
            <a:off x="175846" y="718707"/>
            <a:ext cx="8801159" cy="51816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dirty="0" err="1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dirty="0" err="1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ru-RU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ru-RU" dirty="0" smtClean="0">
                <a:latin typeface="Consolas" charset="0"/>
                <a:ea typeface="Consolas" charset="0"/>
                <a:cs typeface="Consolas" charset="0"/>
              </a:rPr>
              <a:t>";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Do(s);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algn="just">
              <a:lnSpc>
                <a:spcPct val="80000"/>
              </a:lnSpc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algn="just">
              <a:lnSpc>
                <a:spcPct val="80000"/>
              </a:lnSpc>
            </a:pP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algn="just">
              <a:lnSpc>
                <a:spcPct val="80000"/>
              </a:lnSpc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(s);</a:t>
            </a:r>
            <a:endParaRPr lang="ru-RU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6" name="Straight Connector 35"/>
          <p:cNvCxnSpPr>
            <a:stCxn id="40" idx="1"/>
          </p:cNvCxnSpPr>
          <p:nvPr/>
        </p:nvCxnSpPr>
        <p:spPr>
          <a:xfrm flipH="1" flipV="1">
            <a:off x="5535172" y="1587936"/>
            <a:ext cx="1367509" cy="34597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87472" y="1013052"/>
            <a:ext cx="1295400" cy="5748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ru-RU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>
          <a:xfrm flipV="1">
            <a:off x="1306074" y="1300494"/>
            <a:ext cx="3581398" cy="54895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oli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902681" y="1665622"/>
            <a:ext cx="1828800" cy="53657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System.String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65" name="Straight Arrow Connector 264"/>
          <p:cNvCxnSpPr>
            <a:endCxn id="38" idx="1"/>
          </p:cNvCxnSpPr>
          <p:nvPr/>
        </p:nvCxnSpPr>
        <p:spPr>
          <a:xfrm flipV="1">
            <a:off x="3505200" y="1300494"/>
            <a:ext cx="1382272" cy="151890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oli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4887472" y="3510003"/>
            <a:ext cx="1295400" cy="5748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"ab"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1" name="Straight Arrow Connector 270"/>
          <p:cNvCxnSpPr>
            <a:endCxn id="266" idx="1"/>
          </p:cNvCxnSpPr>
          <p:nvPr/>
        </p:nvCxnSpPr>
        <p:spPr>
          <a:xfrm>
            <a:off x="2209800" y="3425543"/>
            <a:ext cx="2677672" cy="37190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oli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8" name="Rectangle 277"/>
          <p:cNvSpPr/>
          <p:nvPr/>
        </p:nvSpPr>
        <p:spPr>
          <a:xfrm>
            <a:off x="1473651" y="2759125"/>
            <a:ext cx="4572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Do(string p)</a:t>
            </a:r>
          </a:p>
          <a:p>
            <a:pPr algn="just">
              <a:lnSpc>
                <a:spcPct val="8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>
              <a:lnSpc>
                <a:spcPct val="8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 += </a:t>
            </a:r>
            <a:r>
              <a:rPr lang="ru-RU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ru-RU" dirty="0">
                <a:latin typeface="Consolas" charset="0"/>
                <a:ea typeface="Consolas" charset="0"/>
                <a:cs typeface="Consolas" charset="0"/>
              </a:rPr>
              <a:t>";</a:t>
            </a:r>
          </a:p>
          <a:p>
            <a:pPr algn="just">
              <a:lnSpc>
                <a:spcPct val="8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2667000" y="1319650"/>
            <a:ext cx="2220472" cy="295832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oli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 rot="21166646">
            <a:off x="2648669" y="1246785"/>
            <a:ext cx="592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 rot="18890387">
            <a:off x="3809930" y="1761995"/>
            <a:ext cx="5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 rot="456914">
            <a:off x="3733715" y="3347266"/>
            <a:ext cx="592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2" name="TextBox 301"/>
          <p:cNvSpPr txBox="1"/>
          <p:nvPr/>
        </p:nvSpPr>
        <p:spPr>
          <a:xfrm rot="18444081">
            <a:off x="2531969" y="3613687"/>
            <a:ext cx="592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40711981"/>
              </p:ext>
            </p:extLst>
          </p:nvPr>
        </p:nvGraphicFramePr>
        <p:xfrm>
          <a:off x="279459" y="685800"/>
          <a:ext cx="8686800" cy="5638804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/>
                <a:gridCol w="1600200"/>
                <a:gridCol w="2286000"/>
                <a:gridCol w="3403659"/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</a:tr>
              <a:tr h="672348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4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4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Типы данных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69038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byte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69038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System.Byte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без знаковое число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 до 255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556992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556992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System.Int16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(маленький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-32 768 до 32 767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44946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044946" y="1473847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System.Int32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-2 147 483 648 до 2 147 483 647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83577" y="3745904"/>
            <a:ext cx="4252865" cy="405642"/>
          </a:xfrm>
          <a:custGeom>
            <a:avLst/>
            <a:gdLst>
              <a:gd name="connsiteX0" fmla="*/ 0 w 4252865"/>
              <a:gd name="connsiteY0" fmla="*/ 0 h 405642"/>
              <a:gd name="connsiteX1" fmla="*/ 4252865 w 4252865"/>
              <a:gd name="connsiteY1" fmla="*/ 0 h 405642"/>
              <a:gd name="connsiteX2" fmla="*/ 4252865 w 4252865"/>
              <a:gd name="connsiteY2" fmla="*/ 405642 h 405642"/>
              <a:gd name="connsiteX3" fmla="*/ 0 w 4252865"/>
              <a:gd name="connsiteY3" fmla="*/ 405642 h 405642"/>
              <a:gd name="connsiteX4" fmla="*/ 0 w 4252865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405642">
                <a:moveTo>
                  <a:pt x="0" y="0"/>
                </a:moveTo>
                <a:lnTo>
                  <a:pt x="4252865" y="0"/>
                </a:lnTo>
                <a:lnTo>
                  <a:pt x="4252865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83577" y="4154283"/>
            <a:ext cx="4252865" cy="1838109"/>
          </a:xfrm>
          <a:custGeom>
            <a:avLst/>
            <a:gdLst>
              <a:gd name="connsiteX0" fmla="*/ 0 w 4252865"/>
              <a:gd name="connsiteY0" fmla="*/ 0 h 1838109"/>
              <a:gd name="connsiteX1" fmla="*/ 4252865 w 4252865"/>
              <a:gd name="connsiteY1" fmla="*/ 0 h 1838109"/>
              <a:gd name="connsiteX2" fmla="*/ 4252865 w 4252865"/>
              <a:gd name="connsiteY2" fmla="*/ 1838109 h 1838109"/>
              <a:gd name="connsiteX3" fmla="*/ 0 w 4252865"/>
              <a:gd name="connsiteY3" fmla="*/ 1838109 h 1838109"/>
              <a:gd name="connsiteX4" fmla="*/ 0 w 4252865"/>
              <a:gd name="connsiteY4" fmla="*/ 0 h 18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1838109">
                <a:moveTo>
                  <a:pt x="0" y="0"/>
                </a:moveTo>
                <a:lnTo>
                  <a:pt x="4252865" y="0"/>
                </a:lnTo>
                <a:lnTo>
                  <a:pt x="4252865" y="1838109"/>
                </a:lnTo>
                <a:lnTo>
                  <a:pt x="0" y="1838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System.Int64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(большой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-9 223 372 036 854 775 808 до 9 223 372 036 854 775 807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52933" y="3670300"/>
            <a:ext cx="2582088" cy="405642"/>
          </a:xfrm>
          <a:custGeom>
            <a:avLst/>
            <a:gdLst>
              <a:gd name="connsiteX0" fmla="*/ 0 w 2582088"/>
              <a:gd name="connsiteY0" fmla="*/ 0 h 405642"/>
              <a:gd name="connsiteX1" fmla="*/ 2582088 w 2582088"/>
              <a:gd name="connsiteY1" fmla="*/ 0 h 405642"/>
              <a:gd name="connsiteX2" fmla="*/ 2582088 w 2582088"/>
              <a:gd name="connsiteY2" fmla="*/ 405642 h 405642"/>
              <a:gd name="connsiteX3" fmla="*/ 0 w 2582088"/>
              <a:gd name="connsiteY3" fmla="*/ 405642 h 405642"/>
              <a:gd name="connsiteX4" fmla="*/ 0 w 2582088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088" h="405642">
                <a:moveTo>
                  <a:pt x="0" y="0"/>
                </a:moveTo>
                <a:lnTo>
                  <a:pt x="2582088" y="0"/>
                </a:lnTo>
                <a:lnTo>
                  <a:pt x="2582088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4516" y="4096932"/>
            <a:ext cx="2578923" cy="1914577"/>
          </a:xfrm>
          <a:custGeom>
            <a:avLst/>
            <a:gdLst>
              <a:gd name="connsiteX0" fmla="*/ 0 w 2578923"/>
              <a:gd name="connsiteY0" fmla="*/ 0 h 1914577"/>
              <a:gd name="connsiteX1" fmla="*/ 2578923 w 2578923"/>
              <a:gd name="connsiteY1" fmla="*/ 0 h 1914577"/>
              <a:gd name="connsiteX2" fmla="*/ 2578923 w 2578923"/>
              <a:gd name="connsiteY2" fmla="*/ 1914577 h 1914577"/>
              <a:gd name="connsiteX3" fmla="*/ 0 w 2578923"/>
              <a:gd name="connsiteY3" fmla="*/ 1914577 h 1914577"/>
              <a:gd name="connsiteX4" fmla="*/ 0 w 2578923"/>
              <a:gd name="connsiteY4" fmla="*/ 0 h 191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923" h="1914577">
                <a:moveTo>
                  <a:pt x="0" y="0"/>
                </a:moveTo>
                <a:lnTo>
                  <a:pt x="2578923" y="0"/>
                </a:lnTo>
                <a:lnTo>
                  <a:pt x="2578923" y="1914577"/>
                </a:lnTo>
                <a:lnTo>
                  <a:pt x="0" y="19145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System.Single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с плавающей точкой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</a:t>
            </a: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- 3,4 × 10 ^ 38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 smtClean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fr-FR" sz="1400" b="1" dirty="0" smtClean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en-us</a:t>
            </a:r>
            <a:r>
              <a:rPr lang="fr-FR" sz="1400" b="1" dirty="0" smtClean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fr-FR" sz="1400" b="1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fr-FR" sz="1400" b="1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.NET 2.0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b="1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4.0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b="1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b="1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b="1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smtClean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 smtClean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52" y="179343"/>
            <a:ext cx="8764648" cy="410908"/>
          </a:xfrm>
        </p:spPr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sb1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sb2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sb3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sb10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87351" y="3834122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onsolas" charset="0"/>
                  <a:ea typeface="Consolas" charset="0"/>
                  <a:cs typeface="Consolas" charset="0"/>
                </a:rPr>
                <a:t>. . . 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 smtClean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181601" y="3660450"/>
              <a:ext cx="2101569" cy="550904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73120688"/>
              </p:ext>
            </p:extLst>
          </p:nvPr>
        </p:nvGraphicFramePr>
        <p:xfrm>
          <a:off x="284954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/>
                <a:gridCol w="59197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69069027"/>
              </p:ext>
            </p:extLst>
          </p:nvPr>
        </p:nvGraphicFramePr>
        <p:xfrm>
          <a:off x="284954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/>
                <a:gridCol w="59197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 smtClean="0"/>
          </a:p>
          <a:p>
            <a:pPr marL="0" indent="0" algn="just">
              <a:buNone/>
            </a:pPr>
            <a:endParaRPr lang="ru-RU" b="0" dirty="0" smtClean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Типы данных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6683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 smtClean="0">
                <a:latin typeface="Calibri" charset="0"/>
                <a:ea typeface="Calibri" charset="0"/>
                <a:cs typeface="Calibri" charset="0"/>
              </a:rPr>
              <a:t>double</a:t>
            </a:r>
            <a:endParaRPr lang="ru-RU" b="1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6683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System.Double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двойной точности (более точные) с плавающей точкой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-1,7 × 10 ^ 308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 smtClean="0">
                <a:latin typeface="Calibri" charset="0"/>
                <a:ea typeface="Calibri" charset="0"/>
                <a:cs typeface="Calibri" charset="0"/>
              </a:rPr>
              <a:t>decimal</a:t>
            </a:r>
            <a:endParaRPr lang="ru-RU" b="1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88249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System.De</a:t>
            </a:r>
            <a:r>
              <a:rPr lang="en-US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b="0" kern="1200" noProof="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imal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Денежный значения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28 значащих цифр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66834" y="3811559"/>
            <a:ext cx="3347070" cy="518400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>
                <a:latin typeface="Calibri" charset="0"/>
                <a:ea typeface="Calibri" charset="0"/>
                <a:cs typeface="Calibri" charset="0"/>
              </a:rPr>
              <a:t>char</a:t>
            </a:r>
            <a:endParaRPr lang="ru-RU" b="1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66834" y="4329960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System.Char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Один символ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байта 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82494" y="3811559"/>
            <a:ext cx="3347070" cy="518400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 smtClean="0">
                <a:latin typeface="Calibri" charset="0"/>
                <a:ea typeface="Calibri" charset="0"/>
                <a:cs typeface="Calibri" charset="0"/>
              </a:rPr>
              <a:t>bool</a:t>
            </a:r>
            <a:endParaRPr lang="ru-RU" b="1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882494" y="4331519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System.Bool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true или false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07520460"/>
              </p:ext>
            </p:extLst>
          </p:nvPr>
        </p:nvGraphicFramePr>
        <p:xfrm>
          <a:off x="284589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/>
                <a:gridCol w="3864341"/>
                <a:gridCol w="3337385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32363193"/>
              </p:ext>
            </p:extLst>
          </p:nvPr>
        </p:nvGraphicFramePr>
        <p:xfrm>
          <a:off x="284589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/>
                <a:gridCol w="3864341"/>
                <a:gridCol w="3337385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9876229"/>
              </p:ext>
            </p:extLst>
          </p:nvPr>
        </p:nvGraphicFramePr>
        <p:xfrm>
          <a:off x="284589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/>
                <a:gridCol w="3864341"/>
                <a:gridCol w="3337385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00217177"/>
              </p:ext>
            </p:extLst>
          </p:nvPr>
        </p:nvGraphicFramePr>
        <p:xfrm>
          <a:off x="284589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/>
                <a:gridCol w="3429602"/>
                <a:gridCol w="3337385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92771206"/>
              </p:ext>
            </p:extLst>
          </p:nvPr>
        </p:nvGraphicFramePr>
        <p:xfrm>
          <a:off x="284589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/>
                <a:gridCol w="3429602"/>
                <a:gridCol w="3337385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"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}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выражений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</a:t>
            </a:r>
            <a:r>
              <a:rPr lang="ru-RU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шаблоном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text11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(text11);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данных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1066834" y="1231199"/>
            <a:ext cx="3347070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6683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System.String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Последовательность символов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2 байта на символ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82494" y="1231199"/>
            <a:ext cx="3347070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object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System.Object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Служит базовым классом для всех типов в мире .NET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Позволяет сохранять любой тип в объектной переменной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/>
          </p:cNvSpPr>
          <p:nvPr>
            <p:ph type="ctrTitle"/>
          </p:nvPr>
        </p:nvSpPr>
        <p:spPr>
          <a:xfrm>
            <a:off x="2938463" y="2206627"/>
            <a:ext cx="4876800" cy="122237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dirty="0" smtClean="0">
                <a:solidFill>
                  <a:schemeClr val="accent2">
                    <a:lumMod val="50000"/>
                  </a:schemeClr>
                </a:solidFill>
                <a:latin typeface="Helvetica LT Std" pitchFamily="34" charset="0"/>
              </a:rPr>
              <a:t>Спасибо за внимание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Helvetica LT St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4C52ED86-7D92-8240-9343-41E6D0B2D5D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14269</TotalTime>
  <Words>6652</Words>
  <Application>Microsoft Macintosh PowerPoint</Application>
  <PresentationFormat>On-screen Show (4:3)</PresentationFormat>
  <Paragraphs>1386</Paragraphs>
  <Slides>91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5" baseType="lpstr">
      <vt:lpstr>Arial Black</vt:lpstr>
      <vt:lpstr>Calibri</vt:lpstr>
      <vt:lpstr>Calibri Light</vt:lpstr>
      <vt:lpstr>Consolas</vt:lpstr>
      <vt:lpstr>Courier New</vt:lpstr>
      <vt:lpstr>Helvetica LT Std</vt:lpstr>
      <vt:lpstr>Helvetica Neue</vt:lpstr>
      <vt:lpstr>HelveticaLTStd-Roman</vt:lpstr>
      <vt:lpstr>Lucida Grande</vt:lpstr>
      <vt:lpstr>Trebuchet MS</vt:lpstr>
      <vt:lpstr>Wingdings</vt:lpstr>
      <vt:lpstr>Arial</vt:lpstr>
      <vt:lpstr>EPAM_PPT_General_Template_20150223</vt:lpstr>
      <vt:lpstr>Custom Design</vt:lpstr>
      <vt:lpstr>PowerPoint Presentation</vt:lpstr>
      <vt:lpstr>PowerPoint Presentation</vt:lpstr>
      <vt:lpstr>Что такое переменная?</vt:lpstr>
      <vt:lpstr>Примитивные, ссылочные и значимые типы</vt:lpstr>
      <vt:lpstr>Примитивные, ссылочные и значимые типы</vt:lpstr>
      <vt:lpstr>Примитивные, ссылочные и значимые типы</vt:lpstr>
      <vt:lpstr>Типы данных</vt:lpstr>
      <vt:lpstr>Типы данных</vt:lpstr>
      <vt:lpstr>Типы данных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Использование выражений и операций в С#</vt:lpstr>
      <vt:lpstr>Выражения </vt:lpstr>
      <vt:lpstr>Операции </vt:lpstr>
      <vt:lpstr>Приоритет операций </vt:lpstr>
      <vt:lpstr>Использование операторов выбора</vt:lpstr>
      <vt:lpstr>Использование сокращенной формы оператора if (one-way if)</vt:lpstr>
      <vt:lpstr>Использование сокращенной формы оператора if (one-way if)</vt:lpstr>
      <vt:lpstr>Использование полной формы оператора if (either-or if)</vt:lpstr>
      <vt:lpstr>Использование полной формы оператора if (either-or if)</vt:lpstr>
      <vt:lpstr>Использование лесенки if else if…(multiple-outcome if)</vt:lpstr>
      <vt:lpstr>Использование лесенки if else if…(multiple-outcome if)</vt:lpstr>
      <vt:lpstr>Использование оператора Switch</vt:lpstr>
      <vt:lpstr>Использование оператора Switch</vt:lpstr>
      <vt:lpstr>Использование оператора Switch</vt:lpstr>
      <vt:lpstr>Рекомендации по использованию операторов выбора</vt:lpstr>
      <vt:lpstr>Использование операторов цикла</vt:lpstr>
      <vt:lpstr>Типы операторов цикла </vt:lpstr>
      <vt:lpstr>Использование оператора while</vt:lpstr>
      <vt:lpstr>Использование оператора do</vt:lpstr>
      <vt:lpstr>Использование оператора for</vt:lpstr>
      <vt:lpstr>Использование оператора for</vt:lpstr>
      <vt:lpstr>Использование оператора for</vt:lpstr>
      <vt:lpstr>Операторы break и continue</vt:lpstr>
      <vt:lpstr>Операторы break и continue</vt:lpstr>
      <vt:lpstr>Создание и использование массивов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Символы, строки и работа с текстом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Спасибо за внимание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Microsoft Office User</cp:lastModifiedBy>
  <cp:revision>828</cp:revision>
  <dcterms:created xsi:type="dcterms:W3CDTF">2008-09-08T12:48:20Z</dcterms:created>
  <dcterms:modified xsi:type="dcterms:W3CDTF">2016-01-27T18:10:46Z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